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04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1152" y="176"/>
      </p:cViewPr>
      <p:guideLst>
        <p:guide orient="horz" pos="270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9254-5E79-4CAE-A07D-BBE7FDCE9816}" type="datetimeFigureOut">
              <a:rPr kumimoji="1" lang="ja-JP" altLang="en-US" smtClean="0"/>
              <a:t>2016/9/2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534D-F632-4CF3-A128-08108D59C5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60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9254-5E79-4CAE-A07D-BBE7FDCE9816}" type="datetimeFigureOut">
              <a:rPr kumimoji="1" lang="ja-JP" altLang="en-US" smtClean="0"/>
              <a:t>2016/9/2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534D-F632-4CF3-A128-08108D59C5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024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9254-5E79-4CAE-A07D-BBE7FDCE9816}" type="datetimeFigureOut">
              <a:rPr kumimoji="1" lang="ja-JP" altLang="en-US" smtClean="0"/>
              <a:t>2016/9/2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534D-F632-4CF3-A128-08108D59C5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979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9254-5E79-4CAE-A07D-BBE7FDCE9816}" type="datetimeFigureOut">
              <a:rPr kumimoji="1" lang="ja-JP" altLang="en-US" smtClean="0"/>
              <a:t>2016/9/2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534D-F632-4CF3-A128-08108D59C5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543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9254-5E79-4CAE-A07D-BBE7FDCE9816}" type="datetimeFigureOut">
              <a:rPr kumimoji="1" lang="ja-JP" altLang="en-US" smtClean="0"/>
              <a:t>2016/9/2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534D-F632-4CF3-A128-08108D59C5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5520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9254-5E79-4CAE-A07D-BBE7FDCE9816}" type="datetimeFigureOut">
              <a:rPr kumimoji="1" lang="ja-JP" altLang="en-US" smtClean="0"/>
              <a:t>2016/9/2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534D-F632-4CF3-A128-08108D59C5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676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9254-5E79-4CAE-A07D-BBE7FDCE9816}" type="datetimeFigureOut">
              <a:rPr kumimoji="1" lang="ja-JP" altLang="en-US" smtClean="0"/>
              <a:t>2016/9/2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534D-F632-4CF3-A128-08108D59C5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3745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9254-5E79-4CAE-A07D-BBE7FDCE9816}" type="datetimeFigureOut">
              <a:rPr kumimoji="1" lang="ja-JP" altLang="en-US" smtClean="0"/>
              <a:t>2016/9/2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534D-F632-4CF3-A128-08108D59C5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8133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9254-5E79-4CAE-A07D-BBE7FDCE9816}" type="datetimeFigureOut">
              <a:rPr kumimoji="1" lang="ja-JP" altLang="en-US" smtClean="0"/>
              <a:t>2016/9/2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534D-F632-4CF3-A128-08108D59C5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4958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9254-5E79-4CAE-A07D-BBE7FDCE9816}" type="datetimeFigureOut">
              <a:rPr kumimoji="1" lang="ja-JP" altLang="en-US" smtClean="0"/>
              <a:t>2016/9/2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534D-F632-4CF3-A128-08108D59C5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3790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9254-5E79-4CAE-A07D-BBE7FDCE9816}" type="datetimeFigureOut">
              <a:rPr kumimoji="1" lang="ja-JP" altLang="en-US" smtClean="0"/>
              <a:t>2016/9/2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534D-F632-4CF3-A128-08108D59C5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921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19254-5E79-4CAE-A07D-BBE7FDCE9816}" type="datetimeFigureOut">
              <a:rPr kumimoji="1" lang="ja-JP" altLang="en-US" smtClean="0"/>
              <a:t>2016/9/2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2534D-F632-4CF3-A128-08108D59C5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588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/>
          <p:cNvSpPr>
            <a:spLocks noGrp="1"/>
          </p:cNvSpPr>
          <p:nvPr>
            <p:ph sz="half" idx="1"/>
          </p:nvPr>
        </p:nvSpPr>
        <p:spPr>
          <a:xfrm>
            <a:off x="243282" y="1512443"/>
            <a:ext cx="3966220" cy="29913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1400" dirty="0">
                <a:latin typeface="ＭＳ Ｐゴシック" panose="020B0600070205080204" pitchFamily="50" charset="-128"/>
              </a:rPr>
              <a:t>”プログラム“って知ってるかな？ゲーム機や</a:t>
            </a:r>
            <a:r>
              <a:rPr lang="ja-JP" altLang="en-US" sz="1400" dirty="0" smtClean="0">
                <a:latin typeface="ＭＳ Ｐゴシック" panose="020B0600070205080204" pitchFamily="50" charset="-128"/>
              </a:rPr>
              <a:t>コンピューター</a:t>
            </a:r>
            <a:r>
              <a:rPr lang="ja-JP" altLang="en-US" sz="1400" dirty="0">
                <a:latin typeface="ＭＳ Ｐゴシック" panose="020B0600070205080204" pitchFamily="50" charset="-128"/>
              </a:rPr>
              <a:t>を</a:t>
            </a:r>
            <a:r>
              <a:rPr lang="ja-JP" altLang="en-US" sz="1400" dirty="0" smtClean="0">
                <a:latin typeface="ＭＳ Ｐゴシック" panose="020B0600070205080204" pitchFamily="50" charset="-128"/>
              </a:rPr>
              <a:t>動かす命令</a:t>
            </a:r>
            <a:r>
              <a:rPr lang="ja-JP" altLang="en-US" sz="1400" dirty="0">
                <a:latin typeface="ＭＳ Ｐゴシック" panose="020B0600070205080204" pitchFamily="50" charset="-128"/>
              </a:rPr>
              <a:t>の集まりのことです。”プログラム“を</a:t>
            </a:r>
            <a:r>
              <a:rPr lang="ja-JP" altLang="en-US" sz="1400" dirty="0" smtClean="0">
                <a:latin typeface="ＭＳ Ｐゴシック" panose="020B0600070205080204" pitchFamily="50" charset="-128"/>
              </a:rPr>
              <a:t>書いてコンピューターに仕事</a:t>
            </a:r>
            <a:r>
              <a:rPr lang="ja-JP" altLang="en-US" sz="1400" dirty="0">
                <a:latin typeface="ＭＳ Ｐゴシック" panose="020B0600070205080204" pitchFamily="50" charset="-128"/>
              </a:rPr>
              <a:t>をさせることを”プログラミング“と言うよ</a:t>
            </a:r>
            <a:r>
              <a:rPr lang="ja-JP" altLang="en-US" sz="1400" dirty="0" smtClean="0">
                <a:latin typeface="ＭＳ Ｐゴシック" panose="020B0600070205080204" pitchFamily="50" charset="-128"/>
              </a:rPr>
              <a:t>。</a:t>
            </a:r>
            <a:endParaRPr lang="en-US" altLang="ja-JP" sz="1400" dirty="0">
              <a:latin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1400" dirty="0">
                <a:latin typeface="ＭＳ Ｐゴシック" panose="020B0600070205080204" pitchFamily="50" charset="-128"/>
              </a:rPr>
              <a:t>　“プログラミング”は、</a:t>
            </a:r>
            <a:r>
              <a:rPr lang="en-US" altLang="ja-JP" sz="1400" dirty="0">
                <a:latin typeface="ＭＳ Ｐゴシック" panose="020B0600070205080204" pitchFamily="50" charset="-128"/>
              </a:rPr>
              <a:t>21</a:t>
            </a:r>
            <a:r>
              <a:rPr lang="ja-JP" altLang="en-US" sz="1400" dirty="0">
                <a:latin typeface="ＭＳ Ｐゴシック" panose="020B0600070205080204" pitchFamily="50" charset="-128"/>
              </a:rPr>
              <a:t>世紀の</a:t>
            </a:r>
            <a:r>
              <a:rPr lang="ja-JP" altLang="en-US" sz="1400" dirty="0" smtClean="0">
                <a:latin typeface="ＭＳ Ｐゴシック" panose="020B0600070205080204" pitchFamily="50" charset="-128"/>
              </a:rPr>
              <a:t>新しい道具。</a:t>
            </a:r>
            <a:endParaRPr lang="en-US" altLang="ja-JP" sz="1400" dirty="0">
              <a:latin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1400" dirty="0" smtClean="0">
                <a:latin typeface="ＭＳ Ｐゴシック" panose="020B0600070205080204" pitchFamily="50" charset="-128"/>
              </a:rPr>
              <a:t>今日は、“</a:t>
            </a:r>
            <a:r>
              <a:rPr lang="ja-JP" altLang="en-US" sz="1400" dirty="0">
                <a:latin typeface="ＭＳ Ｐゴシック" panose="020B0600070205080204" pitchFamily="50" charset="-128"/>
              </a:rPr>
              <a:t>プログラム”の世界をのぞいて、日本語の読み書き </a:t>
            </a:r>
            <a:r>
              <a:rPr lang="ja-JP" altLang="en-US" sz="1400" dirty="0" smtClean="0">
                <a:latin typeface="ＭＳ Ｐゴシック" panose="020B0600070205080204" pitchFamily="50" charset="-128"/>
              </a:rPr>
              <a:t>と </a:t>
            </a:r>
            <a:r>
              <a:rPr lang="ja-JP" altLang="en-US" sz="1400" dirty="0">
                <a:latin typeface="ＭＳ Ｐゴシック" panose="020B0600070205080204" pitchFamily="50" charset="-128"/>
              </a:rPr>
              <a:t>同じように、使えるように</a:t>
            </a:r>
            <a:r>
              <a:rPr lang="ja-JP" altLang="en-US" sz="1400" dirty="0" smtClean="0">
                <a:latin typeface="ＭＳ Ｐゴシック" panose="020B0600070205080204" pitchFamily="50" charset="-128"/>
              </a:rPr>
              <a:t>なっちゃお</a:t>
            </a:r>
            <a:r>
              <a:rPr lang="ja-JP" altLang="en-US" sz="1400" dirty="0">
                <a:latin typeface="ＭＳ Ｐゴシック" panose="020B0600070205080204" pitchFamily="50" charset="-128"/>
              </a:rPr>
              <a:t>う</a:t>
            </a:r>
            <a:r>
              <a:rPr lang="ja-JP" altLang="en-US" sz="1400" dirty="0" smtClean="0">
                <a:latin typeface="ＭＳ Ｐゴシック" panose="020B0600070205080204" pitchFamily="50" charset="-128"/>
              </a:rPr>
              <a:t>！</a:t>
            </a:r>
            <a:r>
              <a:rPr lang="ja-JP" altLang="en-US" sz="1400" dirty="0">
                <a:latin typeface="ＭＳ Ｐゴシック" panose="020B0600070205080204" pitchFamily="50" charset="-128"/>
              </a:rPr>
              <a:t>！</a:t>
            </a:r>
            <a:endParaRPr lang="en-US" altLang="ja-JP" sz="1400" dirty="0">
              <a:latin typeface="ＭＳ Ｐゴシック" panose="020B0600070205080204" pitchFamily="50" charset="-128"/>
            </a:endParaRPr>
          </a:p>
          <a:p>
            <a:pPr marL="0" indent="0">
              <a:buNone/>
            </a:pPr>
            <a:endParaRPr kumimoji="1" lang="en-US" altLang="ja-JP" sz="1400" dirty="0" smtClean="0"/>
          </a:p>
          <a:p>
            <a:pPr marL="0" indent="0" algn="ctr">
              <a:buNone/>
            </a:pPr>
            <a:r>
              <a:rPr kumimoji="1" lang="en-US" altLang="ja-JP" sz="1400" dirty="0" err="1" smtClean="0"/>
              <a:t>progrun</a:t>
            </a:r>
            <a:r>
              <a:rPr kumimoji="1" lang="en-US" altLang="ja-JP" sz="1400" dirty="0" smtClean="0"/>
              <a:t> = “</a:t>
            </a:r>
            <a:r>
              <a:rPr kumimoji="1" lang="ja-JP" altLang="en-US" sz="1400" dirty="0" smtClean="0"/>
              <a:t>プログ　ラン</a:t>
            </a:r>
            <a:r>
              <a:rPr kumimoji="1" lang="en-US" altLang="ja-JP" sz="1400" dirty="0" smtClean="0"/>
              <a:t>” </a:t>
            </a:r>
            <a:r>
              <a:rPr kumimoji="1" lang="ja-JP" altLang="en-US" sz="1400" dirty="0" smtClean="0"/>
              <a:t>と　読んでね。</a:t>
            </a:r>
            <a:endParaRPr kumimoji="1" lang="ja-JP" altLang="en-US" sz="1400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2"/>
          </p:nvPr>
        </p:nvSpPr>
        <p:spPr>
          <a:xfrm>
            <a:off x="4847119" y="4282977"/>
            <a:ext cx="4023907" cy="223110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ja-JP" altLang="en-US" sz="1800" dirty="0" smtClean="0"/>
              <a:t>プログラム画面</a:t>
            </a:r>
            <a:endParaRPr kumimoji="1" lang="en-US" altLang="ja-JP" sz="1800" dirty="0" smtClean="0"/>
          </a:p>
          <a:p>
            <a:pPr lvl="1"/>
            <a:r>
              <a:rPr lang="ja-JP" altLang="en-US" sz="1400" dirty="0" smtClean="0"/>
              <a:t>ここに、プログラムを書きます</a:t>
            </a:r>
            <a:r>
              <a:rPr lang="en-US" altLang="ja-JP" sz="1400" dirty="0"/>
              <a:t/>
            </a:r>
            <a:br>
              <a:rPr lang="en-US" altLang="ja-JP" sz="1400" dirty="0"/>
            </a:br>
            <a:r>
              <a:rPr kumimoji="1" lang="ja-JP" altLang="en-US" sz="1400" dirty="0" smtClean="0"/>
              <a:t>上から順番に実行される</a:t>
            </a:r>
            <a:endParaRPr kumimoji="1" lang="en-US" altLang="ja-JP" sz="1400" dirty="0" smtClean="0"/>
          </a:p>
          <a:p>
            <a:pPr marL="0" indent="0">
              <a:buNone/>
            </a:pPr>
            <a:r>
              <a:rPr lang="ja-JP" altLang="en-US" sz="1800" dirty="0" smtClean="0"/>
              <a:t>キーボード</a:t>
            </a:r>
            <a:endParaRPr lang="en-US" altLang="ja-JP" sz="1800" dirty="0" smtClean="0"/>
          </a:p>
          <a:p>
            <a:pPr lvl="1"/>
            <a:r>
              <a:rPr lang="ja-JP" altLang="en-US" sz="1400" dirty="0" smtClean="0"/>
              <a:t>このボタンで、プログラミングします</a:t>
            </a:r>
            <a:endParaRPr lang="en-US" altLang="ja-JP" sz="1400" dirty="0" smtClean="0"/>
          </a:p>
          <a:p>
            <a:pPr marL="0" indent="0">
              <a:buNone/>
            </a:pPr>
            <a:r>
              <a:rPr kumimoji="1" lang="ja-JP" altLang="en-US" sz="1800" dirty="0" smtClean="0"/>
              <a:t>実行画面</a:t>
            </a:r>
            <a:endParaRPr kumimoji="1" lang="en-US" altLang="ja-JP" sz="1800" dirty="0" smtClean="0"/>
          </a:p>
          <a:p>
            <a:pPr lvl="1"/>
            <a:r>
              <a:rPr lang="ja-JP" altLang="en-US" sz="1400" dirty="0" smtClean="0"/>
              <a:t>作ったプログラムが、ここで動きます</a:t>
            </a:r>
            <a:endParaRPr lang="en-US" altLang="ja-JP" sz="1400" dirty="0" smtClean="0"/>
          </a:p>
          <a:p>
            <a:pPr marL="0" indent="0">
              <a:buNone/>
            </a:pPr>
            <a:r>
              <a:rPr kumimoji="1" lang="ja-JP" altLang="en-US" sz="1800" dirty="0" smtClean="0"/>
              <a:t>操作ボタン</a:t>
            </a:r>
            <a:endParaRPr kumimoji="1" lang="en-US" altLang="ja-JP" sz="1800" dirty="0" smtClean="0"/>
          </a:p>
          <a:p>
            <a:pPr lvl="1"/>
            <a:r>
              <a:rPr lang="ja-JP" altLang="en-US" sz="1400" dirty="0" smtClean="0"/>
              <a:t>ボタンを押して、プログラムを操作できます</a:t>
            </a:r>
            <a:endParaRPr kumimoji="1" lang="ja-JP" altLang="en-US" sz="1400" dirty="0"/>
          </a:p>
        </p:txBody>
      </p:sp>
      <p:sp>
        <p:nvSpPr>
          <p:cNvPr id="10" name="タイトル 3"/>
          <p:cNvSpPr>
            <a:spLocks noGrp="1"/>
          </p:cNvSpPr>
          <p:nvPr>
            <p:ph type="title"/>
          </p:nvPr>
        </p:nvSpPr>
        <p:spPr>
          <a:xfrm>
            <a:off x="243282" y="241741"/>
            <a:ext cx="3966220" cy="926257"/>
          </a:xfr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kumimoji="1" lang="en-US" altLang="ja-JP" sz="3600" dirty="0" err="1" smtClean="0"/>
              <a:t>progrun</a:t>
            </a:r>
            <a:r>
              <a:rPr kumimoji="1" lang="en-US" altLang="ja-JP" sz="3600" dirty="0" smtClean="0"/>
              <a:t> </a:t>
            </a:r>
            <a:r>
              <a:rPr kumimoji="1" lang="ja-JP" altLang="en-US" sz="2700" dirty="0" smtClean="0"/>
              <a:t>ではじめる</a:t>
            </a:r>
            <a:r>
              <a:rPr kumimoji="1" lang="en-US" altLang="ja-JP" sz="3600" dirty="0" smtClean="0"/>
              <a:t/>
            </a:r>
            <a:br>
              <a:rPr kumimoji="1" lang="en-US" altLang="ja-JP" sz="3600" dirty="0" smtClean="0"/>
            </a:br>
            <a:r>
              <a:rPr kumimoji="1" lang="ja-JP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プログラミング</a:t>
            </a:r>
          </a:p>
        </p:txBody>
      </p:sp>
      <p:sp>
        <p:nvSpPr>
          <p:cNvPr id="12" name="テキスト プレースホルダー 5"/>
          <p:cNvSpPr txBox="1">
            <a:spLocks/>
          </p:cNvSpPr>
          <p:nvPr/>
        </p:nvSpPr>
        <p:spPr bwMode="auto">
          <a:xfrm>
            <a:off x="1643547" y="5471288"/>
            <a:ext cx="2565956" cy="950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ctr" defTabSz="584200" rtl="0" fontAlgn="base" hangingPunct="0">
              <a:spcBef>
                <a:spcPct val="0"/>
              </a:spcBef>
              <a:spcAft>
                <a:spcPct val="0"/>
              </a:spcAft>
              <a:buNone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  <a:sym typeface="ヒラギノ角ゴ ProN W3" charset="0"/>
              </a:defRPr>
            </a:lvl1pPr>
            <a:lvl2pPr marL="457200" indent="0" algn="ctr" defTabSz="584200" rtl="0" fontAlgn="base" hangingPunct="0">
              <a:spcBef>
                <a:spcPct val="0"/>
              </a:spcBef>
              <a:spcAft>
                <a:spcPct val="0"/>
              </a:spcAft>
              <a:buNone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  <a:sym typeface="ヒラギノ角ゴ ProN W3" charset="0"/>
              </a:defRPr>
            </a:lvl2pPr>
            <a:lvl3pPr marL="914400" indent="0" algn="ctr" defTabSz="584200" rtl="0" fontAlgn="base" hangingPunct="0">
              <a:spcBef>
                <a:spcPct val="0"/>
              </a:spcBef>
              <a:spcAft>
                <a:spcPct val="0"/>
              </a:spcAft>
              <a:buNone/>
              <a:defRPr sz="1200" kern="1200">
                <a:solidFill>
                  <a:srgbClr val="000000"/>
                </a:solidFill>
                <a:latin typeface="+mn-lt"/>
                <a:ea typeface="+mn-ea"/>
                <a:cs typeface="+mn-cs"/>
                <a:sym typeface="ヒラギノ角ゴ ProN W3" charset="0"/>
              </a:defRPr>
            </a:lvl3pPr>
            <a:lvl4pPr marL="1371600" indent="0" algn="ctr" defTabSz="584200" rtl="0" fontAlgn="base" hangingPunct="0">
              <a:spcBef>
                <a:spcPct val="0"/>
              </a:spcBef>
              <a:spcAft>
                <a:spcPct val="0"/>
              </a:spcAft>
              <a:buNone/>
              <a:defRPr sz="1000" kern="1200">
                <a:solidFill>
                  <a:srgbClr val="000000"/>
                </a:solidFill>
                <a:latin typeface="+mn-lt"/>
                <a:ea typeface="+mn-ea"/>
                <a:cs typeface="+mn-cs"/>
                <a:sym typeface="ヒラギノ角ゴ ProN W3" charset="0"/>
              </a:defRPr>
            </a:lvl4pPr>
            <a:lvl5pPr marL="1828800" indent="0" algn="ctr" defTabSz="584200" rtl="0" fontAlgn="base" hangingPunct="0">
              <a:spcBef>
                <a:spcPct val="0"/>
              </a:spcBef>
              <a:spcAft>
                <a:spcPct val="0"/>
              </a:spcAft>
              <a:buNone/>
              <a:defRPr sz="1000" kern="1200">
                <a:solidFill>
                  <a:srgbClr val="000000"/>
                </a:solidFill>
                <a:latin typeface="+mn-lt"/>
                <a:ea typeface="+mn-ea"/>
                <a:cs typeface="+mn-cs"/>
                <a:sym typeface="ヒラギノ角ゴ ProN W3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200" dirty="0" smtClean="0"/>
              <a:t>PCN : </a:t>
            </a:r>
            <a:r>
              <a:rPr lang="ja-JP" altLang="en-US" sz="1200" dirty="0" smtClean="0"/>
              <a:t>プログラミング</a:t>
            </a:r>
            <a:r>
              <a:rPr lang="en-US" altLang="ja-JP" sz="1200" dirty="0" smtClean="0"/>
              <a:t> </a:t>
            </a:r>
            <a:r>
              <a:rPr lang="ja-JP" altLang="en-US" sz="1200" dirty="0"/>
              <a:t>クラブ</a:t>
            </a:r>
            <a:r>
              <a:rPr lang="en-US" altLang="ja-JP" sz="1200" dirty="0"/>
              <a:t> </a:t>
            </a:r>
            <a:r>
              <a:rPr lang="ja-JP" altLang="en-US" sz="1200" dirty="0"/>
              <a:t>ネットワーク</a:t>
            </a:r>
            <a:endParaRPr lang="en-US" altLang="ja-JP" sz="1200" dirty="0"/>
          </a:p>
          <a:p>
            <a:r>
              <a:rPr kumimoji="1" lang="en-US" altLang="ja-JP" sz="1200" dirty="0" smtClean="0"/>
              <a:t>http</a:t>
            </a:r>
            <a:r>
              <a:rPr kumimoji="1" lang="en-US" altLang="ja-JP" sz="1200" dirty="0" smtClean="0"/>
              <a:t>://pcn.club</a:t>
            </a:r>
            <a:r>
              <a:rPr kumimoji="1" lang="en-US" altLang="ja-JP" sz="1200" dirty="0" smtClean="0"/>
              <a:t>/</a:t>
            </a:r>
            <a:endParaRPr lang="en-US" altLang="ja-JP" sz="1100" dirty="0" smtClean="0"/>
          </a:p>
          <a:p>
            <a:r>
              <a:rPr lang="ja-JP" altLang="en-US" sz="1100" dirty="0" smtClean="0"/>
              <a:t>株式会社</a:t>
            </a:r>
            <a:r>
              <a:rPr lang="en-US" altLang="ja-JP" sz="1100" dirty="0" smtClean="0"/>
              <a:t>ict4e , </a:t>
            </a:r>
            <a:r>
              <a:rPr lang="en-US" altLang="ja-JP" sz="1100" dirty="0" smtClean="0"/>
              <a:t>http://ict4e.jp/</a:t>
            </a:r>
          </a:p>
          <a:p>
            <a:endParaRPr lang="en-US" altLang="ja-JP" sz="1100" dirty="0" smtClean="0"/>
          </a:p>
          <a:p>
            <a:r>
              <a:rPr lang="en-US" altLang="ja-JP" sz="1100" dirty="0"/>
              <a:t>v</a:t>
            </a:r>
            <a:r>
              <a:rPr lang="en-US" altLang="ja-JP" sz="1100" dirty="0" smtClean="0"/>
              <a:t>er.201608</a:t>
            </a:r>
            <a:r>
              <a:rPr lang="en-US" altLang="ja-JP" sz="1100" dirty="0"/>
              <a:t/>
            </a:r>
            <a:br>
              <a:rPr lang="en-US" altLang="ja-JP" sz="1100" dirty="0"/>
            </a:br>
            <a:endParaRPr lang="en-US" altLang="ja-JP" sz="1100" dirty="0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282" y="5471288"/>
            <a:ext cx="1400265" cy="967455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5736" y="1512443"/>
            <a:ext cx="3306672" cy="2423210"/>
          </a:xfrm>
          <a:prstGeom prst="rect">
            <a:avLst/>
          </a:prstGeom>
        </p:spPr>
      </p:pic>
      <p:sp>
        <p:nvSpPr>
          <p:cNvPr id="19" name="AutoShape 8"/>
          <p:cNvSpPr>
            <a:spLocks/>
          </p:cNvSpPr>
          <p:nvPr/>
        </p:nvSpPr>
        <p:spPr bwMode="auto">
          <a:xfrm>
            <a:off x="5481726" y="2209054"/>
            <a:ext cx="938677" cy="26090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86CD4D"/>
          </a:solidFill>
          <a:ln w="6350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ja-JP" altLang="en-US" sz="1200" dirty="0" smtClean="0">
                <a:ea typeface="ＭＳ Ｐゴシック" panose="020B0600070205080204" pitchFamily="50" charset="-128"/>
              </a:rPr>
              <a:t>実行 画面</a:t>
            </a:r>
            <a:endParaRPr lang="ja-JP" sz="1100" dirty="0">
              <a:ea typeface="ＭＳ Ｐゴシック" panose="020B0600070205080204" pitchFamily="50" charset="-128"/>
            </a:endParaRPr>
          </a:p>
        </p:txBody>
      </p:sp>
      <p:sp>
        <p:nvSpPr>
          <p:cNvPr id="20" name="AutoShape 9"/>
          <p:cNvSpPr>
            <a:spLocks/>
          </p:cNvSpPr>
          <p:nvPr/>
        </p:nvSpPr>
        <p:spPr bwMode="auto">
          <a:xfrm>
            <a:off x="5481726" y="3161116"/>
            <a:ext cx="938677" cy="26174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86CD4D"/>
          </a:solidFill>
          <a:ln w="6350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ja-JP" altLang="en-US" sz="1200" dirty="0">
                <a:ea typeface="ＭＳ Ｐゴシック" panose="020B0600070205080204" pitchFamily="50" charset="-128"/>
              </a:rPr>
              <a:t>操作</a:t>
            </a:r>
            <a:r>
              <a:rPr lang="ja-JP" sz="1200" dirty="0" smtClean="0">
                <a:ea typeface="ＭＳ Ｐゴシック" panose="020B0600070205080204" pitchFamily="50" charset="-128"/>
              </a:rPr>
              <a:t>ボタン</a:t>
            </a:r>
            <a:endParaRPr lang="ja-JP" sz="1100" dirty="0">
              <a:ea typeface="ＭＳ Ｐゴシック" panose="020B0600070205080204" pitchFamily="50" charset="-128"/>
            </a:endParaRPr>
          </a:p>
        </p:txBody>
      </p:sp>
      <p:sp>
        <p:nvSpPr>
          <p:cNvPr id="21" name="AutoShape 6"/>
          <p:cNvSpPr>
            <a:spLocks/>
          </p:cNvSpPr>
          <p:nvPr/>
        </p:nvSpPr>
        <p:spPr bwMode="auto">
          <a:xfrm>
            <a:off x="7010903" y="2209054"/>
            <a:ext cx="1262577" cy="26784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86CD4D"/>
          </a:solidFill>
          <a:ln w="6350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ja-JP" sz="1200" dirty="0" smtClean="0">
                <a:ea typeface="ＭＳ Ｐゴシック" panose="020B0600070205080204" pitchFamily="50" charset="-128"/>
              </a:rPr>
              <a:t>プログラム</a:t>
            </a:r>
            <a:r>
              <a:rPr lang="en-US" altLang="ja-JP" sz="1200" dirty="0" smtClean="0">
                <a:ea typeface="ＭＳ Ｐゴシック" panose="020B0600070205080204" pitchFamily="50" charset="-128"/>
              </a:rPr>
              <a:t> </a:t>
            </a:r>
            <a:r>
              <a:rPr lang="ja-JP" altLang="en-US" sz="1200" dirty="0" smtClean="0">
                <a:ea typeface="ＭＳ Ｐゴシック" panose="020B0600070205080204" pitchFamily="50" charset="-128"/>
              </a:rPr>
              <a:t>画面</a:t>
            </a:r>
            <a:endParaRPr lang="ja-JP" sz="1100" dirty="0">
              <a:ea typeface="ＭＳ Ｐゴシック" panose="020B0600070205080204" pitchFamily="50" charset="-128"/>
            </a:endParaRPr>
          </a:p>
        </p:txBody>
      </p:sp>
      <p:sp>
        <p:nvSpPr>
          <p:cNvPr id="22" name="AutoShape 7"/>
          <p:cNvSpPr>
            <a:spLocks/>
          </p:cNvSpPr>
          <p:nvPr/>
        </p:nvSpPr>
        <p:spPr bwMode="auto">
          <a:xfrm>
            <a:off x="7010904" y="3161116"/>
            <a:ext cx="1262576" cy="26174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86CD4D"/>
          </a:solidFill>
          <a:ln w="6350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ja-JP" sz="1200" dirty="0">
                <a:ea typeface="ＭＳ Ｐゴシック" panose="020B0600070205080204" pitchFamily="50" charset="-128"/>
              </a:rPr>
              <a:t>キーボード</a:t>
            </a:r>
            <a:endParaRPr lang="ja-JP" sz="1100" dirty="0">
              <a:ea typeface="ＭＳ Ｐゴシック" panose="020B0600070205080204" pitchFamily="50" charset="-128"/>
            </a:endParaRPr>
          </a:p>
        </p:txBody>
      </p:sp>
      <p:sp>
        <p:nvSpPr>
          <p:cNvPr id="23" name="タイトル 3"/>
          <p:cNvSpPr txBox="1">
            <a:spLocks/>
          </p:cNvSpPr>
          <p:nvPr/>
        </p:nvSpPr>
        <p:spPr>
          <a:xfrm>
            <a:off x="4780151" y="241741"/>
            <a:ext cx="4263997" cy="30519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 smtClean="0"/>
              <a:t>画面構成</a:t>
            </a:r>
            <a:endParaRPr lang="ja-JP" altLang="en-US" sz="1800" dirty="0"/>
          </a:p>
        </p:txBody>
      </p:sp>
      <p:sp>
        <p:nvSpPr>
          <p:cNvPr id="24" name="コンテンツ プレースホルダー 5"/>
          <p:cNvSpPr txBox="1">
            <a:spLocks/>
          </p:cNvSpPr>
          <p:nvPr/>
        </p:nvSpPr>
        <p:spPr>
          <a:xfrm>
            <a:off x="4915972" y="726004"/>
            <a:ext cx="3886200" cy="56678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200" dirty="0" smtClean="0"/>
              <a:t>インターネットにつながるパソコン・タブレット</a:t>
            </a:r>
            <a:r>
              <a:rPr lang="en-US" altLang="ja-JP" sz="1200" dirty="0" smtClean="0"/>
              <a:t> </a:t>
            </a:r>
            <a:r>
              <a:rPr lang="ja-JP" altLang="en-US" sz="1200" dirty="0" smtClean="0"/>
              <a:t>で</a:t>
            </a:r>
            <a:r>
              <a:rPr lang="en-US" altLang="ja-JP" sz="1200" dirty="0" smtClean="0"/>
              <a:t>URL</a:t>
            </a:r>
            <a:r>
              <a:rPr lang="ja-JP" altLang="en-US" sz="1200" dirty="0" smtClean="0"/>
              <a:t>にアクセス！</a:t>
            </a:r>
            <a:endParaRPr lang="en-US" altLang="ja-JP" sz="1200" dirty="0" smtClean="0"/>
          </a:p>
          <a:p>
            <a:pPr marL="0" indent="0">
              <a:buNone/>
            </a:pPr>
            <a:r>
              <a:rPr lang="ja-JP" altLang="en-US" sz="1600" dirty="0" smtClean="0"/>
              <a:t>　 </a:t>
            </a:r>
            <a:r>
              <a:rPr lang="en-US" altLang="ja-JP" sz="1600" dirty="0"/>
              <a:t>http://</a:t>
            </a:r>
            <a:r>
              <a:rPr lang="en-US" altLang="ja-JP" sz="1600" dirty="0" err="1"/>
              <a:t>sabae.club</a:t>
            </a:r>
            <a:r>
              <a:rPr lang="en-US" altLang="ja-JP" sz="1600" dirty="0"/>
              <a:t>/</a:t>
            </a:r>
            <a:r>
              <a:rPr lang="en-US" altLang="ja-JP" sz="1600" dirty="0" err="1"/>
              <a:t>progrun</a:t>
            </a:r>
            <a:r>
              <a:rPr lang="en-US" altLang="ja-JP" sz="1600" dirty="0"/>
              <a:t>/</a:t>
            </a:r>
            <a:endParaRPr lang="en-US" altLang="ja-JP" sz="1600" dirty="0" smtClean="0"/>
          </a:p>
        </p:txBody>
      </p:sp>
    </p:spTree>
    <p:extLst>
      <p:ext uri="{BB962C8B-B14F-4D97-AF65-F5344CB8AC3E}">
        <p14:creationId xmlns:p14="http://schemas.microsoft.com/office/powerpoint/2010/main" val="3495174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ー 5"/>
          <p:cNvSpPr>
            <a:spLocks noGrp="1"/>
          </p:cNvSpPr>
          <p:nvPr>
            <p:ph sz="half" idx="2"/>
          </p:nvPr>
        </p:nvSpPr>
        <p:spPr>
          <a:xfrm>
            <a:off x="6761148" y="1381611"/>
            <a:ext cx="2131999" cy="16760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1400" dirty="0"/>
              <a:t>color(12)</a:t>
            </a:r>
          </a:p>
          <a:p>
            <a:pPr marL="0" indent="0">
              <a:buNone/>
            </a:pPr>
            <a:r>
              <a:rPr lang="en-US" altLang="ja-JP" sz="1400" dirty="0" err="1"/>
              <a:t>rect</a:t>
            </a:r>
            <a:r>
              <a:rPr lang="en-US" altLang="ja-JP" sz="1400" dirty="0"/>
              <a:t>(20,20,20,10)</a:t>
            </a:r>
          </a:p>
          <a:p>
            <a:pPr marL="0" indent="0">
              <a:buNone/>
            </a:pPr>
            <a:r>
              <a:rPr lang="en-US" altLang="ja-JP" sz="1400" dirty="0"/>
              <a:t>color(0)</a:t>
            </a:r>
          </a:p>
          <a:p>
            <a:pPr marL="0" indent="0">
              <a:buNone/>
            </a:pPr>
            <a:r>
              <a:rPr lang="en-US" altLang="ja-JP" sz="1400" dirty="0"/>
              <a:t>circle(25,30,3)</a:t>
            </a:r>
          </a:p>
          <a:p>
            <a:pPr marL="0" indent="0">
              <a:buNone/>
            </a:pPr>
            <a:r>
              <a:rPr lang="en-US" altLang="ja-JP" sz="1400" dirty="0"/>
              <a:t>circle(35,30,3</a:t>
            </a:r>
            <a:r>
              <a:rPr lang="en-US" altLang="ja-JP" sz="1400" dirty="0" smtClean="0"/>
              <a:t>)</a:t>
            </a:r>
            <a:endParaRPr lang="en-US" altLang="ja-JP" sz="1400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233" y="1379876"/>
            <a:ext cx="2815570" cy="1407785"/>
          </a:xfrm>
          <a:prstGeom prst="rect">
            <a:avLst/>
          </a:prstGeom>
        </p:spPr>
      </p:pic>
      <p:sp>
        <p:nvSpPr>
          <p:cNvPr id="8" name="コンテンツ プレースホルダー 5"/>
          <p:cNvSpPr>
            <a:spLocks noGrp="1"/>
          </p:cNvSpPr>
          <p:nvPr>
            <p:ph sz="half" idx="2"/>
          </p:nvPr>
        </p:nvSpPr>
        <p:spPr>
          <a:xfrm>
            <a:off x="417378" y="802269"/>
            <a:ext cx="3886200" cy="5740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1200" dirty="0" smtClean="0"/>
              <a:t>アルファベット・数字　</a:t>
            </a:r>
            <a:r>
              <a:rPr lang="ja-JP" altLang="en-US" sz="1200" dirty="0" smtClean="0"/>
              <a:t>と　いくつかの記号を使って、プログラミングします。</a:t>
            </a:r>
            <a:endParaRPr lang="en-US" altLang="ja-JP" sz="1200" dirty="0" smtClean="0"/>
          </a:p>
        </p:txBody>
      </p:sp>
      <p:sp>
        <p:nvSpPr>
          <p:cNvPr id="9" name="タイトル 3"/>
          <p:cNvSpPr txBox="1">
            <a:spLocks/>
          </p:cNvSpPr>
          <p:nvPr/>
        </p:nvSpPr>
        <p:spPr>
          <a:xfrm>
            <a:off x="4787900" y="241740"/>
            <a:ext cx="4263997" cy="30519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 smtClean="0"/>
              <a:t>やってみよう！</a:t>
            </a:r>
            <a:endParaRPr lang="ja-JP" altLang="en-US" sz="1800" dirty="0"/>
          </a:p>
        </p:txBody>
      </p:sp>
      <p:sp>
        <p:nvSpPr>
          <p:cNvPr id="10" name="タイトル 3"/>
          <p:cNvSpPr txBox="1">
            <a:spLocks/>
          </p:cNvSpPr>
          <p:nvPr/>
        </p:nvSpPr>
        <p:spPr>
          <a:xfrm>
            <a:off x="94129" y="241740"/>
            <a:ext cx="4263997" cy="30519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 smtClean="0"/>
              <a:t>キーボード と ボタン</a:t>
            </a:r>
            <a:endParaRPr lang="ja-JP" altLang="en-US" sz="1800" dirty="0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2983" y="3590228"/>
            <a:ext cx="1034687" cy="692385"/>
          </a:xfrm>
          <a:prstGeom prst="rect">
            <a:avLst/>
          </a:prstGeom>
        </p:spPr>
      </p:pic>
      <p:sp>
        <p:nvSpPr>
          <p:cNvPr id="13" name="コンテンツ プレースホルダー 5"/>
          <p:cNvSpPr>
            <a:spLocks noGrp="1"/>
          </p:cNvSpPr>
          <p:nvPr>
            <p:ph sz="half" idx="2"/>
          </p:nvPr>
        </p:nvSpPr>
        <p:spPr>
          <a:xfrm>
            <a:off x="410457" y="3649606"/>
            <a:ext cx="3995296" cy="6330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1200" dirty="0" smtClean="0"/>
              <a:t>↑↓←→　・・・　上下左右に移動</a:t>
            </a:r>
            <a:r>
              <a:rPr kumimoji="1" lang="en-US" altLang="ja-JP" sz="1200" dirty="0" smtClean="0"/>
              <a:t/>
            </a:r>
            <a:br>
              <a:rPr kumimoji="1" lang="en-US" altLang="ja-JP" sz="1200" dirty="0" smtClean="0"/>
            </a:br>
            <a:r>
              <a:rPr lang="en-US" altLang="ja-JP" sz="1200" dirty="0" smtClean="0"/>
              <a:t>B</a:t>
            </a:r>
            <a:r>
              <a:rPr lang="ja-JP" altLang="en-US" sz="1200" dirty="0" smtClean="0"/>
              <a:t>　・・・　一つ前の文字を消す</a:t>
            </a:r>
            <a:r>
              <a:rPr lang="en-US" altLang="ja-JP" sz="1200" dirty="0" smtClean="0"/>
              <a:t/>
            </a:r>
            <a:br>
              <a:rPr lang="en-US" altLang="ja-JP" sz="1200" dirty="0" smtClean="0"/>
            </a:br>
            <a:r>
              <a:rPr lang="en-US" altLang="ja-JP" sz="1200" dirty="0" smtClean="0"/>
              <a:t>R</a:t>
            </a:r>
            <a:r>
              <a:rPr lang="ja-JP" altLang="en-US" sz="1200" dirty="0" smtClean="0"/>
              <a:t>　・・・　改行して、次の行へ移動</a:t>
            </a:r>
            <a:endParaRPr lang="en-US" altLang="ja-JP" sz="1200" dirty="0" smtClean="0"/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12983" y="4602657"/>
            <a:ext cx="1031079" cy="400563"/>
          </a:xfrm>
          <a:prstGeom prst="rect">
            <a:avLst/>
          </a:prstGeom>
        </p:spPr>
      </p:pic>
      <p:sp>
        <p:nvSpPr>
          <p:cNvPr id="16" name="コンテンツ プレースホルダー 5"/>
          <p:cNvSpPr>
            <a:spLocks noGrp="1"/>
          </p:cNvSpPr>
          <p:nvPr>
            <p:ph sz="half" idx="2"/>
          </p:nvPr>
        </p:nvSpPr>
        <p:spPr>
          <a:xfrm>
            <a:off x="465005" y="4538431"/>
            <a:ext cx="3995296" cy="6170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1200" dirty="0" smtClean="0"/>
              <a:t>△　・・・　作ったプログラムを保存</a:t>
            </a:r>
            <a:r>
              <a:rPr lang="en-US" altLang="ja-JP" sz="1200" dirty="0"/>
              <a:t/>
            </a:r>
            <a:br>
              <a:rPr lang="en-US" altLang="ja-JP" sz="1200" dirty="0"/>
            </a:br>
            <a:r>
              <a:rPr lang="ja-JP" altLang="en-US" sz="1200" dirty="0" smtClean="0"/>
              <a:t>▽　・・・　他のプログラムを読込</a:t>
            </a:r>
            <a:r>
              <a:rPr lang="en-US" altLang="ja-JP" sz="1200" dirty="0"/>
              <a:t/>
            </a:r>
            <a:br>
              <a:rPr lang="en-US" altLang="ja-JP" sz="1200" dirty="0"/>
            </a:br>
            <a:r>
              <a:rPr lang="en-US" altLang="ja-JP" sz="1200" dirty="0" smtClean="0"/>
              <a:t>×</a:t>
            </a:r>
            <a:r>
              <a:rPr lang="ja-JP" altLang="en-US" sz="1200" dirty="0" smtClean="0"/>
              <a:t>　・・・　プログラムを全部消す</a:t>
            </a:r>
            <a:endParaRPr lang="en-US" altLang="ja-JP" sz="1200" dirty="0" smtClean="0"/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91413" y="6034627"/>
            <a:ext cx="330025" cy="311344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33137" y="6034627"/>
            <a:ext cx="610940" cy="311344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67510" y="5327595"/>
            <a:ext cx="358587" cy="351691"/>
          </a:xfrm>
          <a:prstGeom prst="rect">
            <a:avLst/>
          </a:prstGeom>
        </p:spPr>
      </p:pic>
      <p:sp>
        <p:nvSpPr>
          <p:cNvPr id="20" name="コンテンツ プレースホルダー 5"/>
          <p:cNvSpPr>
            <a:spLocks noGrp="1"/>
          </p:cNvSpPr>
          <p:nvPr>
            <p:ph sz="half" idx="2"/>
          </p:nvPr>
        </p:nvSpPr>
        <p:spPr>
          <a:xfrm>
            <a:off x="417378" y="5309231"/>
            <a:ext cx="3995296" cy="4554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1200" dirty="0" smtClean="0"/>
              <a:t>●　・・・　リセットボタン</a:t>
            </a:r>
            <a:r>
              <a:rPr lang="en-US" altLang="ja-JP" sz="1200" dirty="0"/>
              <a:t/>
            </a:r>
            <a:br>
              <a:rPr lang="en-US" altLang="ja-JP" sz="1200" dirty="0"/>
            </a:br>
            <a:r>
              <a:rPr lang="ja-JP" altLang="en-US" sz="1200" dirty="0" smtClean="0"/>
              <a:t>　　　　　　</a:t>
            </a:r>
            <a:r>
              <a:rPr lang="en-US" altLang="ja-JP" sz="1200" dirty="0" smtClean="0"/>
              <a:t>t </a:t>
            </a:r>
            <a:r>
              <a:rPr lang="ja-JP" altLang="en-US" sz="1200" dirty="0" smtClean="0"/>
              <a:t>などをゼロから再スタート</a:t>
            </a:r>
            <a:endParaRPr kumimoji="1" lang="en-US" altLang="ja-JP" sz="1200" dirty="0" smtClean="0"/>
          </a:p>
        </p:txBody>
      </p:sp>
      <p:sp>
        <p:nvSpPr>
          <p:cNvPr id="21" name="コンテンツ プレースホルダー 5"/>
          <p:cNvSpPr>
            <a:spLocks noGrp="1"/>
          </p:cNvSpPr>
          <p:nvPr>
            <p:ph sz="half" idx="2"/>
          </p:nvPr>
        </p:nvSpPr>
        <p:spPr>
          <a:xfrm>
            <a:off x="465005" y="5912094"/>
            <a:ext cx="3995296" cy="622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1200" dirty="0"/>
              <a:t>？</a:t>
            </a:r>
            <a:r>
              <a:rPr kumimoji="1" lang="ja-JP" altLang="en-US" sz="1200" dirty="0" smtClean="0"/>
              <a:t>　・・・　ヘルプを表示</a:t>
            </a:r>
            <a:r>
              <a:rPr lang="en-US" altLang="ja-JP" sz="1200" dirty="0"/>
              <a:t/>
            </a:r>
            <a:br>
              <a:rPr lang="en-US" altLang="ja-JP" sz="1200" dirty="0"/>
            </a:br>
            <a:r>
              <a:rPr lang="ja-JP" altLang="en-US" sz="1200" dirty="0" smtClean="0"/>
              <a:t>□　・・・　オープンデーター背景を読込</a:t>
            </a:r>
            <a:r>
              <a:rPr lang="en-US" altLang="ja-JP" sz="1200" dirty="0" smtClean="0"/>
              <a:t/>
            </a:r>
            <a:br>
              <a:rPr lang="en-US" altLang="ja-JP" sz="1200" dirty="0" smtClean="0"/>
            </a:br>
            <a:r>
              <a:rPr lang="ja-JP" altLang="en-US" sz="1200" dirty="0" smtClean="0"/>
              <a:t>▲　・・・　グリッド線の</a:t>
            </a:r>
            <a:r>
              <a:rPr lang="en-US" altLang="ja-JP" sz="1200" dirty="0" smtClean="0"/>
              <a:t>On/Off</a:t>
            </a:r>
          </a:p>
        </p:txBody>
      </p:sp>
      <p:sp>
        <p:nvSpPr>
          <p:cNvPr id="22" name="コンテンツ プレースホルダー 5"/>
          <p:cNvSpPr>
            <a:spLocks noGrp="1"/>
          </p:cNvSpPr>
          <p:nvPr>
            <p:ph sz="half" idx="2"/>
          </p:nvPr>
        </p:nvSpPr>
        <p:spPr>
          <a:xfrm>
            <a:off x="410457" y="3115702"/>
            <a:ext cx="3947669" cy="3132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1400" u="sng" dirty="0" smtClean="0"/>
              <a:t>ボタンの説明</a:t>
            </a:r>
            <a:endParaRPr lang="en-US" altLang="ja-JP" sz="1400" u="sng" dirty="0" smtClean="0"/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05375" y="1376363"/>
            <a:ext cx="1666875" cy="1676084"/>
          </a:xfrm>
          <a:prstGeom prst="rect">
            <a:avLst/>
          </a:prstGeom>
        </p:spPr>
      </p:pic>
      <p:sp>
        <p:nvSpPr>
          <p:cNvPr id="24" name="コンテンツ プレースホルダー 5"/>
          <p:cNvSpPr>
            <a:spLocks noGrp="1"/>
          </p:cNvSpPr>
          <p:nvPr>
            <p:ph sz="half" idx="2"/>
          </p:nvPr>
        </p:nvSpPr>
        <p:spPr>
          <a:xfrm>
            <a:off x="4905375" y="799155"/>
            <a:ext cx="3886200" cy="4712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1200" dirty="0" smtClean="0"/>
              <a:t>キーボード</a:t>
            </a:r>
            <a:r>
              <a:rPr lang="ja-JP" altLang="en-US" sz="1200" dirty="0" smtClean="0"/>
              <a:t>を使って、上から順番にプログラムを書いていこう。実行画面に、少しずつ形が出来てくるよ。</a:t>
            </a:r>
            <a:endParaRPr lang="en-US" altLang="ja-JP" sz="1200" dirty="0" smtClean="0"/>
          </a:p>
        </p:txBody>
      </p:sp>
      <p:sp>
        <p:nvSpPr>
          <p:cNvPr id="25" name="コンテンツ プレースホルダー 5"/>
          <p:cNvSpPr>
            <a:spLocks noGrp="1"/>
          </p:cNvSpPr>
          <p:nvPr>
            <p:ph sz="half" idx="2"/>
          </p:nvPr>
        </p:nvSpPr>
        <p:spPr>
          <a:xfrm>
            <a:off x="6761149" y="4299391"/>
            <a:ext cx="2131999" cy="16760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ja-JP" sz="1400" dirty="0"/>
              <a:t>color(5)</a:t>
            </a:r>
          </a:p>
          <a:p>
            <a:pPr marL="0" indent="0">
              <a:buNone/>
            </a:pPr>
            <a:r>
              <a:rPr lang="en-US" altLang="ja-JP" sz="1400" dirty="0" err="1"/>
              <a:t>rect</a:t>
            </a:r>
            <a:r>
              <a:rPr lang="en-US" altLang="ja-JP" sz="1400" dirty="0"/>
              <a:t>(5,20,20,10)</a:t>
            </a:r>
          </a:p>
          <a:p>
            <a:pPr marL="0" indent="0">
              <a:buNone/>
            </a:pPr>
            <a:r>
              <a:rPr lang="en-US" altLang="ja-JP" sz="1400" dirty="0" err="1"/>
              <a:t>rect</a:t>
            </a:r>
            <a:r>
              <a:rPr lang="en-US" altLang="ja-JP" sz="1400" dirty="0"/>
              <a:t>(10,15,10,5)</a:t>
            </a:r>
          </a:p>
          <a:p>
            <a:pPr marL="0" indent="0">
              <a:buNone/>
            </a:pPr>
            <a:r>
              <a:rPr lang="en-US" altLang="ja-JP" sz="1400" dirty="0"/>
              <a:t>color(0)</a:t>
            </a:r>
          </a:p>
          <a:p>
            <a:pPr marL="0" indent="0">
              <a:buNone/>
            </a:pPr>
            <a:r>
              <a:rPr lang="en-US" altLang="ja-JP" sz="1400" dirty="0"/>
              <a:t>circle(10,30,3)</a:t>
            </a:r>
          </a:p>
          <a:p>
            <a:pPr marL="0" indent="0">
              <a:buNone/>
            </a:pPr>
            <a:r>
              <a:rPr lang="en-US" altLang="ja-JP" sz="1400" dirty="0"/>
              <a:t>circle(20,30,3)</a:t>
            </a:r>
          </a:p>
        </p:txBody>
      </p:sp>
      <p:sp>
        <p:nvSpPr>
          <p:cNvPr id="27" name="コンテンツ プレースホルダー 5"/>
          <p:cNvSpPr>
            <a:spLocks noGrp="1"/>
          </p:cNvSpPr>
          <p:nvPr>
            <p:ph sz="half" idx="2"/>
          </p:nvPr>
        </p:nvSpPr>
        <p:spPr>
          <a:xfrm>
            <a:off x="4905375" y="3606746"/>
            <a:ext cx="3886200" cy="4712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1200" dirty="0" smtClean="0"/>
              <a:t>色と場所を変えてみよう。</a:t>
            </a:r>
            <a:endParaRPr kumimoji="1" lang="en-US" altLang="ja-JP" sz="1200" dirty="0" smtClean="0"/>
          </a:p>
          <a:p>
            <a:pPr marL="0" indent="0">
              <a:buNone/>
            </a:pPr>
            <a:r>
              <a:rPr lang="ja-JP" altLang="en-US" sz="1200" dirty="0" smtClean="0"/>
              <a:t>ちょっと、おまけもつけてみた。</a:t>
            </a:r>
            <a:endParaRPr lang="en-US" altLang="ja-JP" sz="1200" dirty="0" smtClean="0"/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905375" y="4303995"/>
            <a:ext cx="1666875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067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 txBox="1">
            <a:spLocks/>
          </p:cNvSpPr>
          <p:nvPr/>
        </p:nvSpPr>
        <p:spPr>
          <a:xfrm>
            <a:off x="4787900" y="241740"/>
            <a:ext cx="4263997" cy="30519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 smtClean="0"/>
              <a:t>もっと作ってみる</a:t>
            </a:r>
            <a:r>
              <a:rPr lang="en-US" altLang="ja-JP" sz="1800" dirty="0" smtClean="0"/>
              <a:t>(1)</a:t>
            </a:r>
            <a:endParaRPr lang="ja-JP" altLang="en-US" sz="1800" dirty="0"/>
          </a:p>
        </p:txBody>
      </p:sp>
      <p:sp>
        <p:nvSpPr>
          <p:cNvPr id="7" name="タイトル 3"/>
          <p:cNvSpPr txBox="1">
            <a:spLocks/>
          </p:cNvSpPr>
          <p:nvPr/>
        </p:nvSpPr>
        <p:spPr>
          <a:xfrm>
            <a:off x="92103" y="241740"/>
            <a:ext cx="4263997" cy="30519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 smtClean="0"/>
              <a:t>動かそう！</a:t>
            </a:r>
            <a:endParaRPr lang="ja-JP" altLang="en-US" sz="1800" dirty="0"/>
          </a:p>
        </p:txBody>
      </p:sp>
      <p:sp>
        <p:nvSpPr>
          <p:cNvPr id="8" name="コンテンツ プレースホルダー 5"/>
          <p:cNvSpPr txBox="1">
            <a:spLocks/>
          </p:cNvSpPr>
          <p:nvPr/>
        </p:nvSpPr>
        <p:spPr>
          <a:xfrm>
            <a:off x="1298518" y="1382633"/>
            <a:ext cx="2131999" cy="16760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400" dirty="0" smtClean="0"/>
              <a:t>color(t)</a:t>
            </a:r>
            <a:endParaRPr lang="en-US" altLang="ja-JP" sz="1400" dirty="0"/>
          </a:p>
          <a:p>
            <a:pPr marL="0" indent="0">
              <a:buNone/>
            </a:pPr>
            <a:r>
              <a:rPr lang="en-US" altLang="ja-JP" sz="1400" dirty="0" err="1"/>
              <a:t>rect</a:t>
            </a:r>
            <a:r>
              <a:rPr lang="en-US" altLang="ja-JP" sz="1400" dirty="0"/>
              <a:t>(5,20,20,10)</a:t>
            </a:r>
          </a:p>
          <a:p>
            <a:pPr marL="0" indent="0">
              <a:buNone/>
            </a:pPr>
            <a:r>
              <a:rPr lang="en-US" altLang="ja-JP" sz="1400" dirty="0" err="1"/>
              <a:t>rect</a:t>
            </a:r>
            <a:r>
              <a:rPr lang="en-US" altLang="ja-JP" sz="1400" dirty="0"/>
              <a:t>(10,15,10,5)</a:t>
            </a:r>
          </a:p>
          <a:p>
            <a:pPr marL="0" indent="0">
              <a:buNone/>
            </a:pPr>
            <a:r>
              <a:rPr lang="en-US" altLang="ja-JP" sz="1400" dirty="0"/>
              <a:t>color(0)</a:t>
            </a:r>
          </a:p>
          <a:p>
            <a:pPr marL="0" indent="0">
              <a:buNone/>
            </a:pPr>
            <a:r>
              <a:rPr lang="en-US" altLang="ja-JP" sz="1400" dirty="0"/>
              <a:t>circle(10,30,3)</a:t>
            </a:r>
          </a:p>
          <a:p>
            <a:pPr marL="0" indent="0">
              <a:buNone/>
            </a:pPr>
            <a:r>
              <a:rPr lang="en-US" altLang="ja-JP" sz="1400" dirty="0"/>
              <a:t>circle(20,30,3)</a:t>
            </a:r>
          </a:p>
        </p:txBody>
      </p:sp>
      <p:sp>
        <p:nvSpPr>
          <p:cNvPr id="10" name="コンテンツ プレースホルダー 5"/>
          <p:cNvSpPr txBox="1">
            <a:spLocks/>
          </p:cNvSpPr>
          <p:nvPr/>
        </p:nvSpPr>
        <p:spPr>
          <a:xfrm>
            <a:off x="469900" y="799155"/>
            <a:ext cx="3886200" cy="4712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1200" dirty="0" smtClean="0"/>
              <a:t>color </a:t>
            </a:r>
            <a:r>
              <a:rPr lang="ja-JP" altLang="en-US" sz="1200" dirty="0" smtClean="0"/>
              <a:t>を 数字じゃなくて </a:t>
            </a:r>
            <a:r>
              <a:rPr lang="en-US" altLang="ja-JP" sz="1200" dirty="0" smtClean="0"/>
              <a:t>t </a:t>
            </a:r>
            <a:r>
              <a:rPr lang="ja-JP" altLang="en-US" sz="1200" dirty="0" smtClean="0"/>
              <a:t>に替えてみると？どうなる</a:t>
            </a:r>
            <a:r>
              <a:rPr lang="ja-JP" altLang="en-US" sz="1200" dirty="0"/>
              <a:t>。</a:t>
            </a:r>
            <a:endParaRPr lang="en-US" altLang="ja-JP" sz="1200" dirty="0" smtClean="0"/>
          </a:p>
        </p:txBody>
      </p:sp>
      <p:sp>
        <p:nvSpPr>
          <p:cNvPr id="11" name="コンテンツ プレースホルダー 5"/>
          <p:cNvSpPr txBox="1">
            <a:spLocks/>
          </p:cNvSpPr>
          <p:nvPr/>
        </p:nvSpPr>
        <p:spPr>
          <a:xfrm>
            <a:off x="1298518" y="4307641"/>
            <a:ext cx="2131999" cy="16760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altLang="ja-JP" sz="1400" dirty="0"/>
              <a:t>color(3)</a:t>
            </a:r>
          </a:p>
          <a:p>
            <a:pPr marL="0" indent="0">
              <a:buNone/>
            </a:pPr>
            <a:r>
              <a:rPr lang="fr-FR" altLang="ja-JP" sz="1400" dirty="0"/>
              <a:t>rect(t,20,20,10)</a:t>
            </a:r>
          </a:p>
          <a:p>
            <a:pPr marL="0" indent="0">
              <a:buNone/>
            </a:pPr>
            <a:r>
              <a:rPr lang="fr-FR" altLang="ja-JP" sz="1400" dirty="0"/>
              <a:t>rect(5+t,15,10,5)</a:t>
            </a:r>
          </a:p>
          <a:p>
            <a:pPr marL="0" indent="0">
              <a:buNone/>
            </a:pPr>
            <a:r>
              <a:rPr lang="fr-FR" altLang="ja-JP" sz="1400" dirty="0"/>
              <a:t>color(0)</a:t>
            </a:r>
          </a:p>
          <a:p>
            <a:pPr marL="0" indent="0">
              <a:buNone/>
            </a:pPr>
            <a:r>
              <a:rPr lang="fr-FR" altLang="ja-JP" sz="1400" dirty="0"/>
              <a:t>circle(5+t,30,3)</a:t>
            </a:r>
          </a:p>
          <a:p>
            <a:pPr marL="0" indent="0">
              <a:buNone/>
            </a:pPr>
            <a:r>
              <a:rPr lang="fr-FR" altLang="ja-JP" sz="1400" dirty="0"/>
              <a:t>circle(15+t,30,3)</a:t>
            </a:r>
          </a:p>
        </p:txBody>
      </p:sp>
      <p:sp>
        <p:nvSpPr>
          <p:cNvPr id="12" name="コンテンツ プレースホルダー 5"/>
          <p:cNvSpPr txBox="1">
            <a:spLocks/>
          </p:cNvSpPr>
          <p:nvPr/>
        </p:nvSpPr>
        <p:spPr>
          <a:xfrm>
            <a:off x="469900" y="3685344"/>
            <a:ext cx="3886200" cy="4712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200" dirty="0" smtClean="0"/>
              <a:t>こんどは </a:t>
            </a:r>
            <a:r>
              <a:rPr lang="en-US" altLang="ja-JP" sz="1200" dirty="0" smtClean="0"/>
              <a:t>t </a:t>
            </a:r>
            <a:r>
              <a:rPr lang="ja-JP" altLang="en-US" sz="1200" dirty="0" smtClean="0"/>
              <a:t>を、</a:t>
            </a:r>
            <a:r>
              <a:rPr lang="en-US" altLang="ja-JP" sz="1200" dirty="0" err="1" smtClean="0"/>
              <a:t>rect</a:t>
            </a:r>
            <a:r>
              <a:rPr lang="en-US" altLang="ja-JP" sz="1200" dirty="0" smtClean="0"/>
              <a:t>() </a:t>
            </a:r>
            <a:r>
              <a:rPr lang="ja-JP" altLang="en-US" sz="1200" dirty="0" smtClean="0"/>
              <a:t>や </a:t>
            </a:r>
            <a:r>
              <a:rPr lang="en-US" altLang="ja-JP" sz="1200" dirty="0" smtClean="0"/>
              <a:t>circle() </a:t>
            </a:r>
            <a:r>
              <a:rPr lang="ja-JP" altLang="en-US" sz="1200" dirty="0" smtClean="0"/>
              <a:t>の位置に使ってみると？どうなる。● ボタンを押して、リセットしながらやってみてね。</a:t>
            </a:r>
            <a:endParaRPr lang="en-US" altLang="ja-JP" sz="1200" dirty="0" smtClean="0"/>
          </a:p>
        </p:txBody>
      </p:sp>
      <p:sp>
        <p:nvSpPr>
          <p:cNvPr id="14" name="コンテンツ プレースホルダー 5"/>
          <p:cNvSpPr>
            <a:spLocks noGrp="1"/>
          </p:cNvSpPr>
          <p:nvPr>
            <p:ph sz="half" idx="2"/>
          </p:nvPr>
        </p:nvSpPr>
        <p:spPr>
          <a:xfrm>
            <a:off x="6761148" y="1382633"/>
            <a:ext cx="2131999" cy="189256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ja-JP" sz="1400" dirty="0" smtClean="0"/>
              <a:t>x=10</a:t>
            </a:r>
          </a:p>
          <a:p>
            <a:pPr marL="0" indent="0">
              <a:buNone/>
            </a:pPr>
            <a:r>
              <a:rPr lang="en-US" altLang="ja-JP" sz="1400" dirty="0" smtClean="0"/>
              <a:t>color(10)</a:t>
            </a:r>
            <a:br>
              <a:rPr lang="en-US" altLang="ja-JP" sz="1400" dirty="0" smtClean="0"/>
            </a:br>
            <a:r>
              <a:rPr lang="en-US" altLang="ja-JP" sz="1400" dirty="0" err="1" smtClean="0"/>
              <a:t>rect</a:t>
            </a:r>
            <a:r>
              <a:rPr lang="en-US" altLang="ja-JP" sz="1400" dirty="0" smtClean="0"/>
              <a:t>(24,25,2,25)</a:t>
            </a:r>
            <a:br>
              <a:rPr lang="en-US" altLang="ja-JP" sz="1400" dirty="0" smtClean="0"/>
            </a:br>
            <a:r>
              <a:rPr lang="en-US" altLang="ja-JP" sz="1400" dirty="0" smtClean="0"/>
              <a:t>color(12)</a:t>
            </a:r>
            <a:br>
              <a:rPr lang="en-US" altLang="ja-JP" sz="1400" dirty="0" smtClean="0"/>
            </a:br>
            <a:r>
              <a:rPr lang="en-US" altLang="ja-JP" sz="1400" dirty="0" smtClean="0"/>
              <a:t>circle(25,15,x)</a:t>
            </a:r>
            <a:br>
              <a:rPr lang="en-US" altLang="ja-JP" sz="1400" dirty="0" smtClean="0"/>
            </a:br>
            <a:r>
              <a:rPr lang="en-US" altLang="ja-JP" sz="1400" dirty="0" smtClean="0"/>
              <a:t>circle(25,35,x)</a:t>
            </a:r>
            <a:br>
              <a:rPr lang="en-US" altLang="ja-JP" sz="1400" dirty="0" smtClean="0"/>
            </a:br>
            <a:r>
              <a:rPr lang="en-US" altLang="ja-JP" sz="1400" dirty="0" smtClean="0"/>
              <a:t>circle(15,25,x)</a:t>
            </a:r>
            <a:br>
              <a:rPr lang="en-US" altLang="ja-JP" sz="1400" dirty="0" smtClean="0"/>
            </a:br>
            <a:r>
              <a:rPr lang="en-US" altLang="ja-JP" sz="1400" dirty="0" smtClean="0"/>
              <a:t>circle(35,25,x)</a:t>
            </a:r>
            <a:br>
              <a:rPr lang="en-US" altLang="ja-JP" sz="1400" dirty="0" smtClean="0"/>
            </a:br>
            <a:r>
              <a:rPr lang="en-US" altLang="ja-JP" sz="1400" dirty="0" smtClean="0"/>
              <a:t>color(14)</a:t>
            </a:r>
            <a:br>
              <a:rPr lang="en-US" altLang="ja-JP" sz="1400" dirty="0" smtClean="0"/>
            </a:br>
            <a:r>
              <a:rPr lang="en-US" altLang="ja-JP" sz="1400" dirty="0" smtClean="0"/>
              <a:t>circle(25,25,14</a:t>
            </a:r>
            <a:r>
              <a:rPr lang="en-US" altLang="ja-JP" sz="1400" dirty="0"/>
              <a:t>)</a:t>
            </a:r>
          </a:p>
        </p:txBody>
      </p:sp>
      <p:sp>
        <p:nvSpPr>
          <p:cNvPr id="16" name="コンテンツ プレースホルダー 5"/>
          <p:cNvSpPr>
            <a:spLocks noGrp="1"/>
          </p:cNvSpPr>
          <p:nvPr>
            <p:ph sz="half" idx="2"/>
          </p:nvPr>
        </p:nvSpPr>
        <p:spPr>
          <a:xfrm>
            <a:off x="4905375" y="799155"/>
            <a:ext cx="3886200" cy="4712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1200" dirty="0" smtClean="0"/>
              <a:t>おはな　：　</a:t>
            </a:r>
            <a:r>
              <a:rPr lang="en-US" altLang="ja-JP" sz="1200" dirty="0" smtClean="0"/>
              <a:t>x = 10 </a:t>
            </a:r>
            <a:r>
              <a:rPr lang="ja-JP" altLang="en-US" sz="1200" dirty="0" smtClean="0"/>
              <a:t>の数字を </a:t>
            </a:r>
            <a:r>
              <a:rPr lang="en-US" altLang="ja-JP" sz="1200" dirty="0" smtClean="0"/>
              <a:t>15 </a:t>
            </a:r>
            <a:r>
              <a:rPr lang="ja-JP" altLang="en-US" sz="1200" dirty="0" smtClean="0"/>
              <a:t>とか </a:t>
            </a:r>
            <a:r>
              <a:rPr lang="en-US" altLang="ja-JP" sz="1200" dirty="0" smtClean="0"/>
              <a:t>8</a:t>
            </a:r>
            <a:r>
              <a:rPr lang="ja-JP" altLang="en-US" sz="1200" dirty="0" smtClean="0"/>
              <a:t>　とかに変えてみて</a:t>
            </a:r>
            <a:endParaRPr lang="en-US" altLang="ja-JP" sz="1200" dirty="0" smtClean="0"/>
          </a:p>
        </p:txBody>
      </p:sp>
      <p:sp>
        <p:nvSpPr>
          <p:cNvPr id="17" name="コンテンツ プレースホルダー 5"/>
          <p:cNvSpPr>
            <a:spLocks noGrp="1"/>
          </p:cNvSpPr>
          <p:nvPr>
            <p:ph sz="half" idx="2"/>
          </p:nvPr>
        </p:nvSpPr>
        <p:spPr>
          <a:xfrm>
            <a:off x="6761148" y="4307641"/>
            <a:ext cx="2131999" cy="206751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ja-JP" sz="1400" dirty="0" smtClean="0"/>
              <a:t>color(4)</a:t>
            </a:r>
            <a:br>
              <a:rPr lang="en-US" altLang="ja-JP" sz="1400" dirty="0" smtClean="0"/>
            </a:br>
            <a:r>
              <a:rPr lang="en-US" altLang="ja-JP" sz="1400" dirty="0" err="1" smtClean="0"/>
              <a:t>rect</a:t>
            </a:r>
            <a:r>
              <a:rPr lang="en-US" altLang="ja-JP" sz="1400" dirty="0" smtClean="0"/>
              <a:t>(t%50,25,2,13)</a:t>
            </a:r>
            <a:br>
              <a:rPr lang="en-US" altLang="ja-JP" sz="1400" dirty="0" smtClean="0"/>
            </a:br>
            <a:r>
              <a:rPr lang="en-US" altLang="ja-JP" sz="1400" dirty="0" smtClean="0"/>
              <a:t>color(2)</a:t>
            </a:r>
            <a:br>
              <a:rPr lang="en-US" altLang="ja-JP" sz="1400" dirty="0" smtClean="0"/>
            </a:br>
            <a:r>
              <a:rPr lang="en-US" altLang="ja-JP" sz="1400" dirty="0" smtClean="0"/>
              <a:t>circle</a:t>
            </a:r>
            <a:r>
              <a:rPr lang="en-US" altLang="ja-JP" sz="1400" dirty="0"/>
              <a:t>((t+1)%</a:t>
            </a:r>
            <a:r>
              <a:rPr lang="en-US" altLang="ja-JP" sz="1400" dirty="0" smtClean="0"/>
              <a:t>50,23,6)</a:t>
            </a:r>
            <a:br>
              <a:rPr lang="en-US" altLang="ja-JP" sz="1400" dirty="0" smtClean="0"/>
            </a:br>
            <a:r>
              <a:rPr lang="en-US" altLang="ja-JP" sz="1400" dirty="0" smtClean="0"/>
              <a:t>color(7)</a:t>
            </a:r>
            <a:br>
              <a:rPr lang="en-US" altLang="ja-JP" sz="1400" dirty="0" smtClean="0"/>
            </a:br>
            <a:r>
              <a:rPr lang="en-US" altLang="ja-JP" sz="1400" dirty="0" err="1" smtClean="0"/>
              <a:t>rect</a:t>
            </a:r>
            <a:r>
              <a:rPr lang="en-US" altLang="ja-JP" sz="1400" dirty="0" smtClean="0"/>
              <a:t>(0,38,50,20)</a:t>
            </a:r>
          </a:p>
          <a:p>
            <a:pPr marL="0" indent="0">
              <a:buNone/>
            </a:pPr>
            <a:r>
              <a:rPr lang="en-US" altLang="ja-JP" sz="1400" dirty="0" smtClean="0"/>
              <a:t>color(12)</a:t>
            </a:r>
            <a:br>
              <a:rPr lang="en-US" altLang="ja-JP" sz="1400" dirty="0" smtClean="0"/>
            </a:br>
            <a:r>
              <a:rPr lang="en-US" altLang="ja-JP" sz="1400" dirty="0" err="1" smtClean="0"/>
              <a:t>rect</a:t>
            </a:r>
            <a:r>
              <a:rPr lang="en-US" altLang="ja-JP" sz="1400" dirty="0" smtClean="0"/>
              <a:t>(15+cx,25,20,10)</a:t>
            </a:r>
            <a:br>
              <a:rPr lang="en-US" altLang="ja-JP" sz="1400" dirty="0" smtClean="0"/>
            </a:br>
            <a:r>
              <a:rPr lang="en-US" altLang="ja-JP" sz="1400" dirty="0" smtClean="0"/>
              <a:t>color(0)</a:t>
            </a:r>
            <a:br>
              <a:rPr lang="en-US" altLang="ja-JP" sz="1400" dirty="0" smtClean="0"/>
            </a:br>
            <a:r>
              <a:rPr lang="en-US" altLang="ja-JP" sz="1400" dirty="0" smtClean="0"/>
              <a:t>circle(20+cx,35,3)</a:t>
            </a:r>
            <a:br>
              <a:rPr lang="en-US" altLang="ja-JP" sz="1400" dirty="0" smtClean="0"/>
            </a:br>
            <a:r>
              <a:rPr lang="en-US" altLang="ja-JP" sz="1400" dirty="0" smtClean="0"/>
              <a:t>circle(30+cx,35,3</a:t>
            </a:r>
            <a:r>
              <a:rPr lang="en-US" altLang="ja-JP" sz="1400" dirty="0"/>
              <a:t>)</a:t>
            </a:r>
            <a:endParaRPr lang="fr-FR" altLang="ja-JP" sz="1400" dirty="0"/>
          </a:p>
        </p:txBody>
      </p:sp>
      <p:sp>
        <p:nvSpPr>
          <p:cNvPr id="18" name="コンテンツ プレースホルダー 5"/>
          <p:cNvSpPr>
            <a:spLocks noGrp="1"/>
          </p:cNvSpPr>
          <p:nvPr>
            <p:ph sz="half" idx="2"/>
          </p:nvPr>
        </p:nvSpPr>
        <p:spPr>
          <a:xfrm>
            <a:off x="4905375" y="3836346"/>
            <a:ext cx="3886200" cy="4712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1200" dirty="0" smtClean="0"/>
              <a:t>ドライブ：　←→　矢印ボタンで車が動くよ</a:t>
            </a:r>
            <a:endParaRPr lang="en-US" altLang="ja-JP" sz="1200" dirty="0" smtClean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5373" y="1382633"/>
            <a:ext cx="1666875" cy="167148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5373" y="4307641"/>
            <a:ext cx="1730096" cy="174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138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3"/>
          <p:cNvSpPr txBox="1">
            <a:spLocks/>
          </p:cNvSpPr>
          <p:nvPr/>
        </p:nvSpPr>
        <p:spPr>
          <a:xfrm>
            <a:off x="4787900" y="241741"/>
            <a:ext cx="4263997" cy="30519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 smtClean="0"/>
              <a:t>詳しく知ろう！</a:t>
            </a:r>
            <a:endParaRPr lang="ja-JP" altLang="en-US" sz="1800" dirty="0"/>
          </a:p>
        </p:txBody>
      </p:sp>
      <p:sp>
        <p:nvSpPr>
          <p:cNvPr id="13" name="タイトル 3"/>
          <p:cNvSpPr txBox="1">
            <a:spLocks/>
          </p:cNvSpPr>
          <p:nvPr/>
        </p:nvSpPr>
        <p:spPr>
          <a:xfrm>
            <a:off x="92103" y="241740"/>
            <a:ext cx="4263997" cy="30519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/>
              <a:t>もっと作ってみる</a:t>
            </a:r>
            <a:r>
              <a:rPr lang="en-US" altLang="ja-JP" sz="1800" dirty="0" smtClean="0"/>
              <a:t>(2)</a:t>
            </a:r>
            <a:endParaRPr lang="ja-JP" altLang="en-US" sz="1800" dirty="0"/>
          </a:p>
        </p:txBody>
      </p:sp>
      <p:sp>
        <p:nvSpPr>
          <p:cNvPr id="14" name="コンテンツ プレースホルダー 5"/>
          <p:cNvSpPr>
            <a:spLocks noGrp="1"/>
          </p:cNvSpPr>
          <p:nvPr>
            <p:ph sz="half" idx="2"/>
          </p:nvPr>
        </p:nvSpPr>
        <p:spPr>
          <a:xfrm>
            <a:off x="2225836" y="1378175"/>
            <a:ext cx="2131999" cy="189256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1400" dirty="0"/>
              <a:t>color(0)</a:t>
            </a:r>
          </a:p>
          <a:p>
            <a:pPr marL="0" indent="0">
              <a:buNone/>
            </a:pPr>
            <a:r>
              <a:rPr lang="en-US" altLang="ja-JP" sz="1400" dirty="0" err="1"/>
              <a:t>rect</a:t>
            </a:r>
            <a:r>
              <a:rPr lang="en-US" altLang="ja-JP" sz="1400" dirty="0"/>
              <a:t>(0,0,50,50)</a:t>
            </a:r>
          </a:p>
          <a:p>
            <a:pPr marL="0" indent="0">
              <a:buNone/>
            </a:pPr>
            <a:r>
              <a:rPr lang="en-US" altLang="ja-JP" sz="1400" dirty="0"/>
              <a:t>color(14)</a:t>
            </a:r>
          </a:p>
          <a:p>
            <a:pPr marL="0" indent="0">
              <a:buNone/>
            </a:pPr>
            <a:r>
              <a:rPr lang="en-US" altLang="ja-JP" sz="1400" dirty="0"/>
              <a:t>circle(25,25,23)</a:t>
            </a:r>
          </a:p>
          <a:p>
            <a:pPr marL="0" indent="0">
              <a:buNone/>
            </a:pPr>
            <a:r>
              <a:rPr lang="en-US" altLang="ja-JP" sz="1400" dirty="0"/>
              <a:t>color(0)</a:t>
            </a:r>
          </a:p>
          <a:p>
            <a:pPr marL="0" indent="0">
              <a:buNone/>
            </a:pPr>
            <a:r>
              <a:rPr lang="en-US" altLang="ja-JP" sz="1400" dirty="0"/>
              <a:t>circle(70-t/4%110,25,22</a:t>
            </a:r>
            <a:r>
              <a:rPr lang="en-US" altLang="ja-JP" sz="1400" dirty="0" smtClean="0"/>
              <a:t>)</a:t>
            </a:r>
            <a:endParaRPr lang="en-US" altLang="ja-JP" sz="1400" dirty="0"/>
          </a:p>
        </p:txBody>
      </p:sp>
      <p:sp>
        <p:nvSpPr>
          <p:cNvPr id="15" name="コンテンツ プレースホルダー 5"/>
          <p:cNvSpPr>
            <a:spLocks noGrp="1"/>
          </p:cNvSpPr>
          <p:nvPr>
            <p:ph sz="half" idx="2"/>
          </p:nvPr>
        </p:nvSpPr>
        <p:spPr>
          <a:xfrm>
            <a:off x="434799" y="799155"/>
            <a:ext cx="3886200" cy="4712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1200" dirty="0" err="1" smtClean="0"/>
              <a:t>にっしょく　：</a:t>
            </a:r>
            <a:r>
              <a:rPr lang="ja-JP" altLang="en-US" sz="1200" dirty="0" smtClean="0"/>
              <a:t>　じっと見てみよう</a:t>
            </a:r>
            <a:endParaRPr lang="en-US" altLang="ja-JP" sz="1200" dirty="0" smtClean="0"/>
          </a:p>
        </p:txBody>
      </p:sp>
      <p:sp>
        <p:nvSpPr>
          <p:cNvPr id="16" name="コンテンツ プレースホルダー 5"/>
          <p:cNvSpPr>
            <a:spLocks noGrp="1"/>
          </p:cNvSpPr>
          <p:nvPr>
            <p:ph sz="half" idx="2"/>
          </p:nvPr>
        </p:nvSpPr>
        <p:spPr>
          <a:xfrm>
            <a:off x="2225836" y="4307641"/>
            <a:ext cx="2131999" cy="227950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ja-JP" sz="1400" dirty="0" smtClean="0"/>
              <a:t>origin(0,0)</a:t>
            </a:r>
          </a:p>
          <a:p>
            <a:pPr marL="0" indent="0">
              <a:buNone/>
            </a:pPr>
            <a:r>
              <a:rPr lang="en-US" altLang="ja-JP" sz="1400" dirty="0" smtClean="0"/>
              <a:t>color(11)</a:t>
            </a:r>
          </a:p>
          <a:p>
            <a:pPr marL="0" indent="0">
              <a:buNone/>
            </a:pPr>
            <a:r>
              <a:rPr lang="en-US" altLang="ja-JP" sz="1400" dirty="0" err="1" smtClean="0"/>
              <a:t>rect</a:t>
            </a:r>
            <a:r>
              <a:rPr lang="en-US" altLang="ja-JP" sz="1400" dirty="0" smtClean="0"/>
              <a:t>(0,0,50,15)</a:t>
            </a:r>
          </a:p>
          <a:p>
            <a:pPr marL="0" indent="0">
              <a:buNone/>
            </a:pPr>
            <a:endParaRPr lang="en-US" altLang="ja-JP" sz="1400" dirty="0"/>
          </a:p>
          <a:p>
            <a:pPr marL="0" indent="0">
              <a:buNone/>
            </a:pPr>
            <a:r>
              <a:rPr lang="en-US" altLang="ja-JP" sz="1400" dirty="0"/>
              <a:t>origin(20 + cos(t/10)*8, 40-t%60)</a:t>
            </a:r>
          </a:p>
          <a:p>
            <a:pPr marL="0" indent="0">
              <a:buNone/>
            </a:pPr>
            <a:r>
              <a:rPr lang="en-US" altLang="ja-JP" sz="1400" dirty="0" smtClean="0"/>
              <a:t>color(6)</a:t>
            </a:r>
          </a:p>
          <a:p>
            <a:pPr marL="0" indent="0">
              <a:buNone/>
            </a:pPr>
            <a:r>
              <a:rPr lang="en-US" altLang="ja-JP" sz="1400" dirty="0" err="1" smtClean="0"/>
              <a:t>rect</a:t>
            </a:r>
            <a:r>
              <a:rPr lang="en-US" altLang="ja-JP" sz="1400" dirty="0" smtClean="0"/>
              <a:t>(2,16,5,4)</a:t>
            </a:r>
          </a:p>
          <a:p>
            <a:pPr marL="0" indent="0">
              <a:buNone/>
            </a:pPr>
            <a:r>
              <a:rPr lang="en-US" altLang="ja-JP" sz="1400" dirty="0" smtClean="0"/>
              <a:t>color(1</a:t>
            </a:r>
            <a:r>
              <a:rPr lang="en-US" altLang="ja-JP" sz="1400" dirty="0"/>
              <a:t>)</a:t>
            </a:r>
          </a:p>
          <a:p>
            <a:pPr marL="0" indent="0">
              <a:buNone/>
            </a:pPr>
            <a:r>
              <a:rPr lang="en-US" altLang="ja-JP" sz="1400" dirty="0"/>
              <a:t>circle(4.5,10,5)</a:t>
            </a:r>
          </a:p>
        </p:txBody>
      </p:sp>
      <p:sp>
        <p:nvSpPr>
          <p:cNvPr id="17" name="コンテンツ プレースホルダー 5"/>
          <p:cNvSpPr>
            <a:spLocks noGrp="1"/>
          </p:cNvSpPr>
          <p:nvPr>
            <p:ph sz="half" idx="2"/>
          </p:nvPr>
        </p:nvSpPr>
        <p:spPr>
          <a:xfrm>
            <a:off x="434799" y="3836346"/>
            <a:ext cx="3886200" cy="4712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1200" dirty="0" smtClean="0"/>
              <a:t>ききゅう ：　ふわふわ</a:t>
            </a:r>
            <a:r>
              <a:rPr lang="ja-JP" altLang="en-US" sz="1200" dirty="0"/>
              <a:t>昇</a:t>
            </a:r>
            <a:r>
              <a:rPr lang="ja-JP" altLang="en-US" sz="1200" dirty="0" smtClean="0"/>
              <a:t>って</a:t>
            </a:r>
            <a:r>
              <a:rPr lang="ja-JP" altLang="en-US" sz="1200" dirty="0"/>
              <a:t>い</a:t>
            </a:r>
            <a:r>
              <a:rPr lang="ja-JP" altLang="en-US" sz="1200" dirty="0" smtClean="0"/>
              <a:t>く</a:t>
            </a:r>
            <a:endParaRPr lang="en-US" altLang="ja-JP" sz="1200" dirty="0" smtClean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46" y="1378176"/>
            <a:ext cx="1666875" cy="167611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246" y="4307641"/>
            <a:ext cx="1666875" cy="1671479"/>
          </a:xfrm>
          <a:prstGeom prst="rect">
            <a:avLst/>
          </a:prstGeom>
        </p:spPr>
      </p:pic>
      <p:pic>
        <p:nvPicPr>
          <p:cNvPr id="20" name="Picture 2" descr="droppedImage.tif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796" y="1345303"/>
            <a:ext cx="3408293" cy="290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2" name="コンテンツ プレースホルダー 5"/>
          <p:cNvSpPr>
            <a:spLocks noGrp="1"/>
          </p:cNvSpPr>
          <p:nvPr>
            <p:ph sz="half" idx="2"/>
          </p:nvPr>
        </p:nvSpPr>
        <p:spPr>
          <a:xfrm>
            <a:off x="4837014" y="799155"/>
            <a:ext cx="3886200" cy="4712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1200" dirty="0" smtClean="0"/>
              <a:t>色は</a:t>
            </a:r>
            <a:r>
              <a:rPr kumimoji="1" lang="en-US" altLang="ja-JP" sz="1200" dirty="0" smtClean="0"/>
              <a:t>16</a:t>
            </a:r>
            <a:r>
              <a:rPr kumimoji="1" lang="ja-JP" altLang="en-US" sz="1200" dirty="0" smtClean="0"/>
              <a:t>色から選べます</a:t>
            </a:r>
            <a:r>
              <a:rPr lang="ja-JP" altLang="en-US" sz="1200" dirty="0" smtClean="0"/>
              <a:t>。</a:t>
            </a:r>
            <a:r>
              <a:rPr lang="en-US" altLang="ja-JP" sz="1200" dirty="0" smtClean="0"/>
              <a:t>16</a:t>
            </a:r>
            <a:r>
              <a:rPr lang="ja-JP" altLang="en-US" sz="1200" dirty="0" smtClean="0"/>
              <a:t>を超えても、繰り返します。</a:t>
            </a:r>
            <a:endParaRPr lang="en-US" altLang="ja-JP" sz="1200" dirty="0" smtClean="0"/>
          </a:p>
        </p:txBody>
      </p:sp>
      <p:sp>
        <p:nvSpPr>
          <p:cNvPr id="23" name="コンテンツ プレースホルダー 5"/>
          <p:cNvSpPr>
            <a:spLocks noGrp="1"/>
          </p:cNvSpPr>
          <p:nvPr>
            <p:ph sz="half" idx="2"/>
          </p:nvPr>
        </p:nvSpPr>
        <p:spPr>
          <a:xfrm>
            <a:off x="4837772" y="1836589"/>
            <a:ext cx="4071335" cy="484521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sz="1200" dirty="0" smtClean="0"/>
              <a:t>キャンパス</a:t>
            </a:r>
            <a:endParaRPr lang="en-US" altLang="ja-JP" sz="1200" dirty="0" smtClean="0"/>
          </a:p>
          <a:p>
            <a:pPr marL="457200" lvl="1" indent="0">
              <a:buNone/>
            </a:pPr>
            <a:r>
              <a:rPr lang="ja-JP" altLang="en-US" sz="1200" dirty="0" smtClean="0"/>
              <a:t>（</a:t>
            </a:r>
            <a:r>
              <a:rPr lang="ja-JP" altLang="en-US" sz="1200" dirty="0"/>
              <a:t>左上　→　</a:t>
            </a:r>
            <a:r>
              <a:rPr lang="en-US" altLang="ja-JP" sz="1200" dirty="0"/>
              <a:t>0, 0</a:t>
            </a:r>
            <a:r>
              <a:rPr lang="ja-JP" altLang="en-US" sz="1200" dirty="0"/>
              <a:t>）　 （右上　→　</a:t>
            </a:r>
            <a:r>
              <a:rPr lang="en-US" altLang="ja-JP" sz="1200" dirty="0"/>
              <a:t>50,0</a:t>
            </a:r>
            <a:r>
              <a:rPr lang="ja-JP" altLang="en-US" sz="1200" dirty="0" smtClean="0"/>
              <a:t>）</a:t>
            </a:r>
            <a:endParaRPr lang="en-US" altLang="ja-JP" sz="1200" dirty="0" smtClean="0"/>
          </a:p>
          <a:p>
            <a:pPr marL="457200" lvl="1" indent="0">
              <a:buNone/>
            </a:pPr>
            <a:r>
              <a:rPr lang="ja-JP" altLang="en-US" sz="1200" dirty="0" smtClean="0"/>
              <a:t>（</a:t>
            </a:r>
            <a:r>
              <a:rPr lang="ja-JP" altLang="en-US" sz="1200" dirty="0"/>
              <a:t>左下　→　</a:t>
            </a:r>
            <a:r>
              <a:rPr lang="en-US" altLang="ja-JP" sz="1200" dirty="0"/>
              <a:t>0,50</a:t>
            </a:r>
            <a:r>
              <a:rPr lang="ja-JP" altLang="en-US" sz="1200" dirty="0"/>
              <a:t>）　　（右下　→　</a:t>
            </a:r>
            <a:r>
              <a:rPr lang="en-US" altLang="ja-JP" sz="1200" dirty="0"/>
              <a:t>50,50</a:t>
            </a:r>
            <a:r>
              <a:rPr lang="ja-JP" altLang="en-US" sz="1200" dirty="0"/>
              <a:t>）</a:t>
            </a:r>
          </a:p>
          <a:p>
            <a:pPr marL="457200" lvl="1" indent="0">
              <a:buNone/>
            </a:pPr>
            <a:r>
              <a:rPr lang="ja-JP" altLang="en-US" sz="1200" dirty="0"/>
              <a:t>（真中　→　</a:t>
            </a:r>
            <a:r>
              <a:rPr lang="en-US" altLang="ja-JP" sz="1200" dirty="0"/>
              <a:t>25,25</a:t>
            </a:r>
            <a:r>
              <a:rPr lang="ja-JP" altLang="en-US" sz="1200" dirty="0" smtClean="0"/>
              <a:t>）</a:t>
            </a:r>
            <a:endParaRPr lang="en-US" altLang="ja-JP" sz="1200" dirty="0" smtClean="0"/>
          </a:p>
          <a:p>
            <a:pPr marL="0" indent="0">
              <a:buNone/>
            </a:pPr>
            <a:r>
              <a:rPr lang="ja-JP" altLang="en-US" sz="1200" dirty="0" smtClean="0"/>
              <a:t>命令</a:t>
            </a:r>
            <a:endParaRPr lang="en-US" altLang="ja-JP" sz="1200" dirty="0" smtClean="0"/>
          </a:p>
          <a:p>
            <a:pPr marL="457200" lvl="1" indent="0">
              <a:buNone/>
            </a:pPr>
            <a:r>
              <a:rPr lang="en-US" altLang="ja-JP" sz="1100" dirty="0" err="1" smtClean="0"/>
              <a:t>rect</a:t>
            </a:r>
            <a:r>
              <a:rPr lang="en-US" altLang="ja-JP" sz="1100" dirty="0" smtClean="0"/>
              <a:t>(</a:t>
            </a:r>
            <a:r>
              <a:rPr lang="ja-JP" altLang="en-US" sz="1100" dirty="0"/>
              <a:t> </a:t>
            </a:r>
            <a:r>
              <a:rPr lang="ja-JP" altLang="ja-JP" sz="1100" dirty="0" smtClean="0"/>
              <a:t>開始点</a:t>
            </a:r>
            <a:r>
              <a:rPr lang="ja-JP" altLang="ja-JP" sz="1100" dirty="0"/>
              <a:t>の</a:t>
            </a:r>
            <a:r>
              <a:rPr lang="en-US" altLang="ja-JP" sz="1100" dirty="0" smtClean="0"/>
              <a:t>x</a:t>
            </a:r>
            <a:r>
              <a:rPr lang="ja-JP" altLang="ja-JP" sz="1100" dirty="0" smtClean="0"/>
              <a:t>の</a:t>
            </a:r>
            <a:r>
              <a:rPr lang="ja-JP" altLang="ja-JP" sz="1100" dirty="0"/>
              <a:t>値</a:t>
            </a:r>
            <a:r>
              <a:rPr lang="en-US" altLang="ja-JP" sz="1100" dirty="0"/>
              <a:t>,</a:t>
            </a:r>
            <a:r>
              <a:rPr lang="ja-JP" altLang="ja-JP" sz="1100" dirty="0"/>
              <a:t>　開始点の</a:t>
            </a:r>
            <a:r>
              <a:rPr lang="en-US" altLang="ja-JP" sz="1100" dirty="0" smtClean="0"/>
              <a:t>y</a:t>
            </a:r>
            <a:r>
              <a:rPr lang="ja-JP" altLang="ja-JP" sz="1100" dirty="0" smtClean="0"/>
              <a:t>の</a:t>
            </a:r>
            <a:r>
              <a:rPr lang="ja-JP" altLang="ja-JP" sz="1100" dirty="0"/>
              <a:t>値</a:t>
            </a:r>
            <a:r>
              <a:rPr lang="en-US" altLang="ja-JP" sz="1100" dirty="0"/>
              <a:t>,</a:t>
            </a:r>
            <a:r>
              <a:rPr lang="ja-JP" altLang="ja-JP" sz="1100" dirty="0"/>
              <a:t>　</a:t>
            </a:r>
            <a:r>
              <a:rPr lang="en-US" altLang="ja-JP" sz="1100" dirty="0" smtClean="0"/>
              <a:t>x</a:t>
            </a:r>
            <a:r>
              <a:rPr lang="ja-JP" altLang="ja-JP" sz="1100" dirty="0" smtClean="0"/>
              <a:t>の</a:t>
            </a:r>
            <a:r>
              <a:rPr lang="ja-JP" altLang="ja-JP" sz="1100" dirty="0"/>
              <a:t>増分</a:t>
            </a:r>
            <a:r>
              <a:rPr lang="en-US" altLang="ja-JP" sz="1100" dirty="0"/>
              <a:t>,</a:t>
            </a:r>
            <a:r>
              <a:rPr lang="ja-JP" altLang="ja-JP" sz="1100" dirty="0"/>
              <a:t>　</a:t>
            </a:r>
            <a:r>
              <a:rPr lang="en-US" altLang="ja-JP" sz="1100" dirty="0" smtClean="0"/>
              <a:t>y</a:t>
            </a:r>
            <a:r>
              <a:rPr lang="ja-JP" altLang="ja-JP" sz="1100" dirty="0" smtClean="0"/>
              <a:t>の増分</a:t>
            </a:r>
            <a:r>
              <a:rPr lang="en-US" altLang="ja-JP" sz="1100" dirty="0" smtClean="0"/>
              <a:t> )</a:t>
            </a:r>
            <a:endParaRPr lang="ja-JP" altLang="ja-JP" sz="1100" dirty="0"/>
          </a:p>
          <a:p>
            <a:pPr marL="457200" lvl="1" indent="0">
              <a:buNone/>
            </a:pPr>
            <a:r>
              <a:rPr lang="en-US" altLang="ja-JP" sz="1100" dirty="0" smtClean="0"/>
              <a:t>circle(</a:t>
            </a:r>
            <a:r>
              <a:rPr lang="en-US" altLang="ja-JP" sz="1100" dirty="0"/>
              <a:t> </a:t>
            </a:r>
            <a:r>
              <a:rPr lang="ja-JP" altLang="ja-JP" sz="1100" dirty="0" smtClean="0"/>
              <a:t>開始点</a:t>
            </a:r>
            <a:r>
              <a:rPr lang="ja-JP" altLang="ja-JP" sz="1100" dirty="0"/>
              <a:t>の</a:t>
            </a:r>
            <a:r>
              <a:rPr lang="en-US" altLang="ja-JP" sz="1100" dirty="0" smtClean="0"/>
              <a:t>x</a:t>
            </a:r>
            <a:r>
              <a:rPr lang="ja-JP" altLang="ja-JP" sz="1100" dirty="0" smtClean="0"/>
              <a:t>の</a:t>
            </a:r>
            <a:r>
              <a:rPr lang="ja-JP" altLang="ja-JP" sz="1100" dirty="0"/>
              <a:t>値</a:t>
            </a:r>
            <a:r>
              <a:rPr lang="en-US" altLang="ja-JP" sz="1100" dirty="0"/>
              <a:t> ,</a:t>
            </a:r>
            <a:r>
              <a:rPr lang="ja-JP" altLang="ja-JP" sz="1100" dirty="0"/>
              <a:t>　開始点の</a:t>
            </a:r>
            <a:r>
              <a:rPr lang="en-US" altLang="ja-JP" sz="1100" dirty="0" smtClean="0"/>
              <a:t>y</a:t>
            </a:r>
            <a:r>
              <a:rPr lang="ja-JP" altLang="ja-JP" sz="1100" dirty="0" smtClean="0"/>
              <a:t>の</a:t>
            </a:r>
            <a:r>
              <a:rPr lang="ja-JP" altLang="ja-JP" sz="1100" dirty="0"/>
              <a:t>値</a:t>
            </a:r>
            <a:r>
              <a:rPr lang="en-US" altLang="ja-JP" sz="1100" dirty="0"/>
              <a:t>,</a:t>
            </a:r>
            <a:r>
              <a:rPr lang="ja-JP" altLang="ja-JP" sz="1100" dirty="0"/>
              <a:t>　円の</a:t>
            </a:r>
            <a:r>
              <a:rPr lang="ja-JP" altLang="ja-JP" sz="1100" dirty="0" smtClean="0"/>
              <a:t>半径</a:t>
            </a:r>
            <a:r>
              <a:rPr lang="en-US" altLang="ja-JP" sz="1100" dirty="0" smtClean="0"/>
              <a:t> )</a:t>
            </a:r>
          </a:p>
          <a:p>
            <a:pPr marL="0" indent="0">
              <a:buNone/>
            </a:pPr>
            <a:r>
              <a:rPr lang="ja-JP" altLang="en-US" sz="1200" dirty="0" smtClean="0"/>
              <a:t>変数</a:t>
            </a:r>
            <a:endParaRPr lang="ja-JP" altLang="en-US" sz="1200" dirty="0"/>
          </a:p>
          <a:p>
            <a:pPr marL="457200" lvl="1" indent="0">
              <a:buNone/>
            </a:pPr>
            <a:r>
              <a:rPr lang="en-US" altLang="ja-JP" sz="1200" dirty="0" err="1" smtClean="0"/>
              <a:t>a〜z</a:t>
            </a:r>
            <a:r>
              <a:rPr lang="ja-JP" altLang="en-US" sz="1200" dirty="0" smtClean="0"/>
              <a:t>　：　数を</a:t>
            </a:r>
            <a:r>
              <a:rPr lang="ja-JP" altLang="en-US" sz="1200" dirty="0"/>
              <a:t>いれて</a:t>
            </a:r>
            <a:r>
              <a:rPr lang="ja-JP" altLang="en-US" sz="1200" dirty="0" smtClean="0"/>
              <a:t>おける</a:t>
            </a:r>
            <a:endParaRPr lang="en-US" altLang="ja-JP" sz="1200" dirty="0" smtClean="0"/>
          </a:p>
          <a:p>
            <a:pPr marL="457200" lvl="1" indent="0">
              <a:buNone/>
            </a:pPr>
            <a:r>
              <a:rPr lang="en-US" altLang="ja-JP" sz="1200" dirty="0" smtClean="0"/>
              <a:t>t</a:t>
            </a:r>
            <a:r>
              <a:rPr lang="ja-JP" altLang="ja-JP" sz="1200" dirty="0"/>
              <a:t>　：　自動で、１ずつ増え続ける</a:t>
            </a:r>
          </a:p>
          <a:p>
            <a:pPr marL="457200" lvl="1" indent="0">
              <a:buNone/>
            </a:pPr>
            <a:r>
              <a:rPr lang="en-US" altLang="ja-JP" sz="1200" dirty="0" smtClean="0"/>
              <a:t>cx </a:t>
            </a:r>
            <a:r>
              <a:rPr lang="ja-JP" altLang="ja-JP" sz="1200" dirty="0"/>
              <a:t>： 左右の矢印（←　→）　で増減</a:t>
            </a:r>
            <a:r>
              <a:rPr lang="ja-JP" altLang="ja-JP" sz="1200" dirty="0" smtClean="0"/>
              <a:t>する</a:t>
            </a:r>
            <a:endParaRPr lang="en-US" altLang="ja-JP" sz="1200" dirty="0"/>
          </a:p>
          <a:p>
            <a:pPr marL="457200" lvl="1" indent="0">
              <a:buNone/>
            </a:pPr>
            <a:r>
              <a:rPr lang="en-US" altLang="ja-JP" sz="1200" dirty="0" smtClean="0"/>
              <a:t>cy </a:t>
            </a:r>
            <a:r>
              <a:rPr lang="ja-JP" altLang="ja-JP" sz="1200" dirty="0"/>
              <a:t>： 上下の矢印（↑　↓）で増減</a:t>
            </a:r>
            <a:r>
              <a:rPr lang="ja-JP" altLang="ja-JP" sz="1200" dirty="0" smtClean="0"/>
              <a:t>する</a:t>
            </a:r>
            <a:endParaRPr lang="ja-JP" altLang="en-US" sz="1200" dirty="0" smtClean="0"/>
          </a:p>
          <a:p>
            <a:pPr marL="0" indent="0">
              <a:buNone/>
            </a:pPr>
            <a:r>
              <a:rPr lang="ja-JP" altLang="en-US" sz="1200" dirty="0" smtClean="0"/>
              <a:t>計算</a:t>
            </a:r>
            <a:endParaRPr lang="ja-JP" altLang="en-US" sz="1200" dirty="0"/>
          </a:p>
          <a:p>
            <a:pPr marL="457200" lvl="1" indent="0">
              <a:buNone/>
            </a:pPr>
            <a:r>
              <a:rPr lang="ja-JP" altLang="en-US" sz="1100" dirty="0"/>
              <a:t>＋</a:t>
            </a:r>
            <a:r>
              <a:rPr lang="ja-JP" altLang="en-US" sz="1100" dirty="0" smtClean="0"/>
              <a:t>　　　</a:t>
            </a:r>
            <a:r>
              <a:rPr lang="en-US" altLang="ja-JP" sz="1100" dirty="0" smtClean="0"/>
              <a:t>→</a:t>
            </a:r>
            <a:r>
              <a:rPr lang="ja-JP" altLang="en-US" sz="1100" dirty="0" smtClean="0"/>
              <a:t>　　</a:t>
            </a:r>
            <a:r>
              <a:rPr lang="en-US" altLang="ja-JP" sz="1100" dirty="0" smtClean="0"/>
              <a:t> </a:t>
            </a:r>
            <a:r>
              <a:rPr lang="en-US" altLang="ja-JP" sz="1100" dirty="0"/>
              <a:t>+ </a:t>
            </a:r>
            <a:r>
              <a:rPr lang="en-US" altLang="ja-JP" sz="1100" dirty="0" smtClean="0"/>
              <a:t>	</a:t>
            </a:r>
            <a:r>
              <a:rPr lang="ja-JP" altLang="en-US" sz="1100" dirty="0" smtClean="0"/>
              <a:t>例：</a:t>
            </a:r>
            <a:r>
              <a:rPr lang="en-US" altLang="ja-JP" sz="1100" dirty="0" smtClean="0"/>
              <a:t>(</a:t>
            </a:r>
            <a:r>
              <a:rPr lang="en-US" altLang="ja-JP" sz="1100" dirty="0"/>
              <a:t>10+t)</a:t>
            </a:r>
          </a:p>
          <a:p>
            <a:pPr marL="457200" lvl="1" indent="0">
              <a:buNone/>
            </a:pPr>
            <a:r>
              <a:rPr lang="ja-JP" altLang="en-US" sz="1100" dirty="0" smtClean="0"/>
              <a:t>－　　　</a:t>
            </a:r>
            <a:r>
              <a:rPr lang="en-US" altLang="ja-JP" sz="1100" dirty="0" smtClean="0"/>
              <a:t>→</a:t>
            </a:r>
            <a:r>
              <a:rPr lang="ja-JP" altLang="en-US" sz="1100" dirty="0" smtClean="0"/>
              <a:t>　　</a:t>
            </a:r>
            <a:r>
              <a:rPr lang="en-US" altLang="ja-JP" sz="1100" dirty="0" smtClean="0"/>
              <a:t> </a:t>
            </a:r>
            <a:r>
              <a:rPr lang="en-US" altLang="ja-JP" sz="1100" dirty="0"/>
              <a:t>-   </a:t>
            </a:r>
            <a:r>
              <a:rPr lang="en-US" altLang="ja-JP" sz="1100" dirty="0" smtClean="0"/>
              <a:t>	</a:t>
            </a:r>
            <a:r>
              <a:rPr lang="ja-JP" altLang="en-US" sz="1100" dirty="0" smtClean="0"/>
              <a:t>例：</a:t>
            </a:r>
            <a:r>
              <a:rPr lang="en-US" altLang="ja-JP" sz="1100" dirty="0" smtClean="0"/>
              <a:t>(</a:t>
            </a:r>
            <a:r>
              <a:rPr lang="en-US" altLang="ja-JP" sz="1100" dirty="0"/>
              <a:t>10-t)</a:t>
            </a:r>
          </a:p>
          <a:p>
            <a:pPr marL="457200" lvl="1" indent="0">
              <a:buNone/>
            </a:pPr>
            <a:r>
              <a:rPr lang="en-US" altLang="ja-JP" sz="1100" dirty="0" smtClean="0"/>
              <a:t>×</a:t>
            </a:r>
            <a:r>
              <a:rPr lang="ja-JP" altLang="en-US" sz="1100" dirty="0" smtClean="0"/>
              <a:t>　　　</a:t>
            </a:r>
            <a:r>
              <a:rPr lang="en-US" altLang="ja-JP" sz="1100" dirty="0" smtClean="0"/>
              <a:t>→</a:t>
            </a:r>
            <a:r>
              <a:rPr lang="ja-JP" altLang="en-US" sz="1100" dirty="0" smtClean="0"/>
              <a:t>　　</a:t>
            </a:r>
            <a:r>
              <a:rPr lang="en-US" altLang="ja-JP" sz="1100" dirty="0" smtClean="0"/>
              <a:t> </a:t>
            </a:r>
            <a:r>
              <a:rPr lang="en-US" altLang="ja-JP" sz="1100" dirty="0"/>
              <a:t>*   </a:t>
            </a:r>
            <a:r>
              <a:rPr lang="en-US" altLang="ja-JP" sz="1100" dirty="0" smtClean="0"/>
              <a:t>	</a:t>
            </a:r>
            <a:r>
              <a:rPr lang="ja-JP" altLang="en-US" sz="1100" dirty="0" smtClean="0"/>
              <a:t>例：</a:t>
            </a:r>
            <a:r>
              <a:rPr lang="en-US" altLang="ja-JP" sz="1100" dirty="0" smtClean="0"/>
              <a:t>(</a:t>
            </a:r>
            <a:r>
              <a:rPr lang="en-US" altLang="ja-JP" sz="1100" dirty="0"/>
              <a:t>t*2)</a:t>
            </a:r>
          </a:p>
          <a:p>
            <a:pPr marL="457200" lvl="1" indent="0">
              <a:buNone/>
            </a:pPr>
            <a:r>
              <a:rPr lang="en-US" altLang="ja-JP" sz="1100" dirty="0" smtClean="0"/>
              <a:t>÷</a:t>
            </a:r>
            <a:r>
              <a:rPr lang="ja-JP" altLang="en-US" sz="1100" dirty="0" smtClean="0"/>
              <a:t>　　　</a:t>
            </a:r>
            <a:r>
              <a:rPr lang="en-US" altLang="ja-JP" sz="1100" dirty="0" smtClean="0"/>
              <a:t>→</a:t>
            </a:r>
            <a:r>
              <a:rPr lang="ja-JP" altLang="en-US" sz="1100" dirty="0" smtClean="0"/>
              <a:t>　　</a:t>
            </a:r>
            <a:r>
              <a:rPr lang="en-US" altLang="ja-JP" sz="1100" dirty="0" smtClean="0"/>
              <a:t> </a:t>
            </a:r>
            <a:r>
              <a:rPr lang="en-US" altLang="ja-JP" sz="1100" dirty="0"/>
              <a:t>/   </a:t>
            </a:r>
            <a:r>
              <a:rPr lang="en-US" altLang="ja-JP" sz="1100" dirty="0" smtClean="0"/>
              <a:t>	</a:t>
            </a:r>
            <a:r>
              <a:rPr lang="ja-JP" altLang="en-US" sz="1100" dirty="0" smtClean="0"/>
              <a:t>例：</a:t>
            </a:r>
            <a:r>
              <a:rPr lang="en-US" altLang="ja-JP" sz="1100" dirty="0" smtClean="0"/>
              <a:t>(</a:t>
            </a:r>
            <a:r>
              <a:rPr lang="en-US" altLang="ja-JP" sz="1100" dirty="0"/>
              <a:t>t/2)</a:t>
            </a:r>
          </a:p>
          <a:p>
            <a:pPr marL="457200" lvl="1" indent="0">
              <a:buNone/>
            </a:pPr>
            <a:r>
              <a:rPr lang="ja-JP" altLang="en-US" sz="1100" dirty="0"/>
              <a:t>あまり </a:t>
            </a:r>
            <a:r>
              <a:rPr lang="ja-JP" altLang="en-US" sz="1100" dirty="0" smtClean="0"/>
              <a:t>→　　</a:t>
            </a:r>
            <a:r>
              <a:rPr lang="en-US" altLang="ja-JP" sz="1100" dirty="0" smtClean="0"/>
              <a:t>% 	</a:t>
            </a:r>
            <a:r>
              <a:rPr lang="ja-JP" altLang="en-US" sz="1100" dirty="0" smtClean="0"/>
              <a:t>例：</a:t>
            </a:r>
            <a:r>
              <a:rPr lang="en-US" altLang="ja-JP" sz="1100" dirty="0" smtClean="0"/>
              <a:t>(</a:t>
            </a:r>
            <a:r>
              <a:rPr lang="en-US" altLang="ja-JP" sz="1100" dirty="0"/>
              <a:t>t%10</a:t>
            </a:r>
            <a:r>
              <a:rPr lang="en-US" altLang="ja-JP" sz="1100" dirty="0" smtClean="0"/>
              <a:t>)</a:t>
            </a:r>
            <a:endParaRPr lang="en-US" altLang="ja-JP" sz="1200" dirty="0"/>
          </a:p>
          <a:p>
            <a:pPr marL="0" indent="0">
              <a:buNone/>
            </a:pPr>
            <a:r>
              <a:rPr lang="ja-JP" altLang="en-US" sz="1200" dirty="0" smtClean="0"/>
              <a:t>分岐</a:t>
            </a:r>
            <a:endParaRPr lang="ja-JP" altLang="en-US" sz="1200" dirty="0"/>
          </a:p>
          <a:p>
            <a:pPr marL="457200" lvl="1" indent="0">
              <a:buNone/>
            </a:pPr>
            <a:r>
              <a:rPr lang="ja-JP" altLang="en-US" sz="1100" dirty="0" smtClean="0"/>
              <a:t>じょうけん </a:t>
            </a:r>
            <a:r>
              <a:rPr lang="en-US" altLang="ja-JP" sz="1100" dirty="0" smtClean="0"/>
              <a:t>? ○ : ✕ </a:t>
            </a:r>
            <a:endParaRPr lang="en-US" altLang="ja-JP" sz="1100" dirty="0"/>
          </a:p>
          <a:p>
            <a:pPr marL="457200" lvl="1" indent="0">
              <a:buNone/>
            </a:pPr>
            <a:r>
              <a:rPr lang="ja-JP" altLang="en-US" sz="1100" dirty="0"/>
              <a:t>例）</a:t>
            </a:r>
            <a:r>
              <a:rPr lang="en-US" altLang="ja-JP" sz="1100" dirty="0"/>
              <a:t>x=up?0:10 </a:t>
            </a:r>
            <a:r>
              <a:rPr lang="ja-JP" altLang="en-US" sz="1100" dirty="0" smtClean="0"/>
              <a:t>　　意味：「↑」おす</a:t>
            </a:r>
            <a:r>
              <a:rPr lang="ja-JP" altLang="en-US" sz="1100" dirty="0"/>
              <a:t>と</a:t>
            </a:r>
            <a:r>
              <a:rPr lang="en-US" altLang="ja-JP" sz="1100" dirty="0" smtClean="0"/>
              <a:t>0</a:t>
            </a:r>
            <a:r>
              <a:rPr lang="ja-JP" altLang="en-US" sz="1100" dirty="0" err="1" smtClean="0"/>
              <a:t>、</a:t>
            </a:r>
            <a:r>
              <a:rPr lang="ja-JP" altLang="en-US" sz="1100" dirty="0" smtClean="0"/>
              <a:t>離すと</a:t>
            </a:r>
            <a:r>
              <a:rPr lang="en-US" altLang="ja-JP" sz="1100" dirty="0" smtClean="0"/>
              <a:t>10</a:t>
            </a:r>
            <a:endParaRPr lang="en-US" altLang="ja-JP" sz="1100" dirty="0"/>
          </a:p>
          <a:p>
            <a:pPr marL="457200" lvl="1" indent="0">
              <a:buNone/>
            </a:pPr>
            <a:r>
              <a:rPr lang="en-US" altLang="ja-JP" sz="1100" dirty="0"/>
              <a:t>one two up down right </a:t>
            </a:r>
            <a:r>
              <a:rPr lang="en-US" altLang="ja-JP" sz="1100" dirty="0" smtClean="0"/>
              <a:t>left </a:t>
            </a:r>
            <a:r>
              <a:rPr lang="ja-JP" altLang="en-US" sz="1100" dirty="0" smtClean="0"/>
              <a:t>などと組合せる</a:t>
            </a:r>
            <a:endParaRPr lang="en-US" altLang="ja-JP" sz="1100" dirty="0"/>
          </a:p>
        </p:txBody>
      </p:sp>
      <p:sp>
        <p:nvSpPr>
          <p:cNvPr id="24" name="正方形/長方形 23"/>
          <p:cNvSpPr/>
          <p:nvPr/>
        </p:nvSpPr>
        <p:spPr>
          <a:xfrm>
            <a:off x="5176862" y="1068709"/>
            <a:ext cx="351548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 0  1  2  3  4  5  6  7  8  9 10 11 12 13 14 15</a:t>
            </a:r>
            <a:endParaRPr lang="ja-JP" altLang="en-US" sz="1400" dirty="0"/>
          </a:p>
        </p:txBody>
      </p:sp>
      <p:sp>
        <p:nvSpPr>
          <p:cNvPr id="26" name="正方形/長方形 25"/>
          <p:cNvSpPr/>
          <p:nvPr/>
        </p:nvSpPr>
        <p:spPr>
          <a:xfrm>
            <a:off x="6578598" y="6491877"/>
            <a:ext cx="247329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ja-JP" sz="1000" dirty="0" smtClean="0">
                <a:latin typeface="+mn-ea"/>
              </a:rPr>
              <a:t>CC BY-NC</a:t>
            </a:r>
            <a:r>
              <a:rPr lang="ja-JP" altLang="en-US" sz="1000" dirty="0" smtClean="0">
                <a:latin typeface="+mn-ea"/>
              </a:rPr>
              <a:t>　</a:t>
            </a:r>
            <a:r>
              <a:rPr lang="en-US" altLang="ja-JP" sz="1000" dirty="0" smtClean="0">
                <a:latin typeface="+mn-ea"/>
              </a:rPr>
              <a:t>(c)</a:t>
            </a:r>
            <a:r>
              <a:rPr lang="ja-JP" altLang="en-US" sz="1000" dirty="0" smtClean="0">
                <a:latin typeface="+mn-ea"/>
              </a:rPr>
              <a:t>原 秀一 （はら　ひでかず）</a:t>
            </a:r>
            <a:endParaRPr lang="en-US" altLang="ja-JP" sz="1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26764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</TotalTime>
  <Words>333</Words>
  <Application>Microsoft Macintosh PowerPoint</Application>
  <PresentationFormat>画面に合わせる (4:3)</PresentationFormat>
  <Paragraphs>114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ＭＳ Ｐゴシック</vt:lpstr>
      <vt:lpstr>ヒラギノ角ゴ ProN W3</vt:lpstr>
      <vt:lpstr>Office テーマ</vt:lpstr>
      <vt:lpstr>progrun ではじめる プログラミング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progrun ではじめる プログラミング</dc:title>
  <dc:creator>原秀一</dc:creator>
  <cp:lastModifiedBy>原秀一</cp:lastModifiedBy>
  <cp:revision>24</cp:revision>
  <cp:lastPrinted>2015-01-23T09:33:01Z</cp:lastPrinted>
  <dcterms:created xsi:type="dcterms:W3CDTF">2014-03-19T06:17:00Z</dcterms:created>
  <dcterms:modified xsi:type="dcterms:W3CDTF">2016-09-02T08:38:11Z</dcterms:modified>
</cp:coreProperties>
</file>